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313" r:id="rId2"/>
    <p:sldId id="345" r:id="rId3"/>
    <p:sldId id="258" r:id="rId4"/>
    <p:sldId id="257" r:id="rId5"/>
    <p:sldId id="351" r:id="rId6"/>
    <p:sldId id="332" r:id="rId7"/>
    <p:sldId id="260" r:id="rId8"/>
    <p:sldId id="354" r:id="rId9"/>
    <p:sldId id="347" r:id="rId10"/>
    <p:sldId id="261" r:id="rId11"/>
    <p:sldId id="262" r:id="rId12"/>
    <p:sldId id="263" r:id="rId13"/>
    <p:sldId id="370" r:id="rId14"/>
    <p:sldId id="371" r:id="rId15"/>
    <p:sldId id="265" r:id="rId16"/>
    <p:sldId id="355" r:id="rId17"/>
    <p:sldId id="356" r:id="rId18"/>
    <p:sldId id="372" r:id="rId19"/>
    <p:sldId id="359" r:id="rId20"/>
    <p:sldId id="360" r:id="rId21"/>
    <p:sldId id="373" r:id="rId22"/>
    <p:sldId id="374" r:id="rId23"/>
    <p:sldId id="282" r:id="rId24"/>
    <p:sldId id="329" r:id="rId25"/>
    <p:sldId id="271" r:id="rId26"/>
    <p:sldId id="320" r:id="rId27"/>
    <p:sldId id="321" r:id="rId28"/>
    <p:sldId id="316" r:id="rId29"/>
    <p:sldId id="317" r:id="rId30"/>
    <p:sldId id="333" r:id="rId31"/>
    <p:sldId id="334" r:id="rId32"/>
    <p:sldId id="337" r:id="rId33"/>
    <p:sldId id="344" r:id="rId34"/>
    <p:sldId id="342" r:id="rId35"/>
    <p:sldId id="338" r:id="rId36"/>
    <p:sldId id="350" r:id="rId37"/>
    <p:sldId id="362" r:id="rId38"/>
    <p:sldId id="363" r:id="rId39"/>
    <p:sldId id="364" r:id="rId40"/>
    <p:sldId id="365" r:id="rId41"/>
    <p:sldId id="366" r:id="rId42"/>
    <p:sldId id="367" r:id="rId43"/>
    <p:sldId id="368" r:id="rId44"/>
    <p:sldId id="353" r:id="rId45"/>
    <p:sldId id="369" r:id="rId46"/>
    <p:sldId id="348" r:id="rId47"/>
    <p:sldId id="349" r:id="rId48"/>
    <p:sldId id="318"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6A7366-B988-4C66-852C-8789BE1BABCF}">
          <p14:sldIdLst>
            <p14:sldId id="313"/>
            <p14:sldId id="345"/>
            <p14:sldId id="258"/>
            <p14:sldId id="257"/>
            <p14:sldId id="351"/>
            <p14:sldId id="332"/>
            <p14:sldId id="260"/>
            <p14:sldId id="354"/>
            <p14:sldId id="347"/>
            <p14:sldId id="261"/>
            <p14:sldId id="262"/>
            <p14:sldId id="263"/>
            <p14:sldId id="370"/>
            <p14:sldId id="371"/>
            <p14:sldId id="265"/>
            <p14:sldId id="355"/>
            <p14:sldId id="356"/>
            <p14:sldId id="372"/>
            <p14:sldId id="359"/>
            <p14:sldId id="360"/>
            <p14:sldId id="373"/>
            <p14:sldId id="374"/>
            <p14:sldId id="282"/>
            <p14:sldId id="329"/>
            <p14:sldId id="271"/>
            <p14:sldId id="320"/>
            <p14:sldId id="321"/>
            <p14:sldId id="316"/>
            <p14:sldId id="317"/>
            <p14:sldId id="333"/>
            <p14:sldId id="334"/>
            <p14:sldId id="337"/>
            <p14:sldId id="344"/>
            <p14:sldId id="342"/>
            <p14:sldId id="338"/>
            <p14:sldId id="350"/>
            <p14:sldId id="362"/>
            <p14:sldId id="363"/>
            <p14:sldId id="364"/>
            <p14:sldId id="365"/>
            <p14:sldId id="366"/>
            <p14:sldId id="367"/>
            <p14:sldId id="368"/>
            <p14:sldId id="353"/>
            <p14:sldId id="369"/>
            <p14:sldId id="348"/>
            <p14:sldId id="349"/>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4660"/>
  </p:normalViewPr>
  <p:slideViewPr>
    <p:cSldViewPr snapToGrid="0">
      <p:cViewPr varScale="1">
        <p:scale>
          <a:sx n="82" d="100"/>
          <a:sy n="82" d="100"/>
        </p:scale>
        <p:origin x="154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73905-237C-4168-B9F1-6B30AB2D0811}" type="datetimeFigureOut">
              <a:rPr lang="en-US" smtClean="0"/>
              <a:t>10/14/2022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24842-F851-491F-A647-6DEA763EAC2A}" type="slidenum">
              <a:rPr lang="en-US" smtClean="0"/>
              <a:t>‹#›</a:t>
            </a:fld>
            <a:endParaRPr lang="en-US" dirty="0"/>
          </a:p>
        </p:txBody>
      </p:sp>
    </p:spTree>
    <p:extLst>
      <p:ext uri="{BB962C8B-B14F-4D97-AF65-F5344CB8AC3E}">
        <p14:creationId xmlns:p14="http://schemas.microsoft.com/office/powerpoint/2010/main" val="415461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1" dirty="0">
                <a:latin typeface="Times New Roman" pitchFamily="18" charset="0"/>
                <a:cs typeface="Times New Roman" pitchFamily="18" charset="0"/>
              </a:rPr>
              <a:t>DATA FLOW DIAGRAM</a:t>
            </a:r>
            <a:endParaRPr lang="en-US" dirty="0"/>
          </a:p>
          <a:p>
            <a:pPr marL="0" lvl="0" indent="0" algn="l" rtl="0">
              <a:spcBef>
                <a:spcPts val="0"/>
              </a:spcBef>
              <a:spcAft>
                <a:spcPts val="0"/>
              </a:spcAft>
              <a:buNone/>
            </a:pPr>
            <a:endParaRPr dirty="0"/>
          </a:p>
        </p:txBody>
      </p:sp>
      <p:sp>
        <p:nvSpPr>
          <p:cNvPr id="165" name="Google Shape;16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668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F354DD-A43D-4837-8701-C92867177C08}" type="datetimeFigureOut">
              <a:rPr lang="en-US" smtClean="0"/>
              <a:t>10/14/2022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AB36B9-8B61-44B7-A1E5-3AFEFA19D5BA}" type="slidenum">
              <a:rPr lang="en-US" smtClean="0"/>
              <a:t>‹#›</a:t>
            </a:fld>
            <a:endParaRPr lang="en-US" dirty="0"/>
          </a:p>
        </p:txBody>
      </p:sp>
    </p:spTree>
    <p:extLst>
      <p:ext uri="{BB962C8B-B14F-4D97-AF65-F5344CB8AC3E}">
        <p14:creationId xmlns:p14="http://schemas.microsoft.com/office/powerpoint/2010/main" val="150067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F354DD-A43D-4837-8701-C92867177C08}" type="datetimeFigureOut">
              <a:rPr lang="en-US" smtClean="0"/>
              <a:t>10/14/2022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AB36B9-8B61-44B7-A1E5-3AFEFA19D5BA}" type="slidenum">
              <a:rPr lang="en-US" smtClean="0"/>
              <a:t>‹#›</a:t>
            </a:fld>
            <a:endParaRPr lang="en-US" dirty="0"/>
          </a:p>
        </p:txBody>
      </p:sp>
    </p:spTree>
    <p:extLst>
      <p:ext uri="{BB962C8B-B14F-4D97-AF65-F5344CB8AC3E}">
        <p14:creationId xmlns:p14="http://schemas.microsoft.com/office/powerpoint/2010/main" val="919002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F354DD-A43D-4837-8701-C92867177C08}" type="datetimeFigureOut">
              <a:rPr lang="en-US" smtClean="0"/>
              <a:t>10/14/2022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AB36B9-8B61-44B7-A1E5-3AFEFA19D5BA}" type="slidenum">
              <a:rPr lang="en-US" smtClean="0"/>
              <a:t>‹#›</a:t>
            </a:fld>
            <a:endParaRPr lang="en-US" dirty="0"/>
          </a:p>
        </p:txBody>
      </p:sp>
    </p:spTree>
    <p:extLst>
      <p:ext uri="{BB962C8B-B14F-4D97-AF65-F5344CB8AC3E}">
        <p14:creationId xmlns:p14="http://schemas.microsoft.com/office/powerpoint/2010/main" val="3596129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F354DD-A43D-4837-8701-C92867177C08}" type="datetimeFigureOut">
              <a:rPr lang="en-US" smtClean="0"/>
              <a:t>10/14/2022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AB36B9-8B61-44B7-A1E5-3AFEFA19D5BA}" type="slidenum">
              <a:rPr lang="en-US" smtClean="0"/>
              <a:t>‹#›</a:t>
            </a:fld>
            <a:endParaRPr lang="en-US" dirty="0"/>
          </a:p>
        </p:txBody>
      </p:sp>
    </p:spTree>
    <p:extLst>
      <p:ext uri="{BB962C8B-B14F-4D97-AF65-F5344CB8AC3E}">
        <p14:creationId xmlns:p14="http://schemas.microsoft.com/office/powerpoint/2010/main" val="230326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F354DD-A43D-4837-8701-C92867177C08}" type="datetimeFigureOut">
              <a:rPr lang="en-US" smtClean="0"/>
              <a:t>10/14/2022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AB36B9-8B61-44B7-A1E5-3AFEFA19D5BA}" type="slidenum">
              <a:rPr lang="en-US" smtClean="0"/>
              <a:t>‹#›</a:t>
            </a:fld>
            <a:endParaRPr lang="en-US" dirty="0"/>
          </a:p>
        </p:txBody>
      </p:sp>
    </p:spTree>
    <p:extLst>
      <p:ext uri="{BB962C8B-B14F-4D97-AF65-F5344CB8AC3E}">
        <p14:creationId xmlns:p14="http://schemas.microsoft.com/office/powerpoint/2010/main" val="2750611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F354DD-A43D-4837-8701-C92867177C08}" type="datetimeFigureOut">
              <a:rPr lang="en-US" smtClean="0"/>
              <a:t>10/14/2022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AB36B9-8B61-44B7-A1E5-3AFEFA19D5BA}" type="slidenum">
              <a:rPr lang="en-US" smtClean="0"/>
              <a:t>‹#›</a:t>
            </a:fld>
            <a:endParaRPr lang="en-US" dirty="0"/>
          </a:p>
        </p:txBody>
      </p:sp>
    </p:spTree>
    <p:extLst>
      <p:ext uri="{BB962C8B-B14F-4D97-AF65-F5344CB8AC3E}">
        <p14:creationId xmlns:p14="http://schemas.microsoft.com/office/powerpoint/2010/main" val="404903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F354DD-A43D-4837-8701-C92867177C08}" type="datetimeFigureOut">
              <a:rPr lang="en-US" smtClean="0"/>
              <a:t>10/14/2022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3AB36B9-8B61-44B7-A1E5-3AFEFA19D5BA}" type="slidenum">
              <a:rPr lang="en-US" smtClean="0"/>
              <a:t>‹#›</a:t>
            </a:fld>
            <a:endParaRPr lang="en-US" dirty="0"/>
          </a:p>
        </p:txBody>
      </p:sp>
    </p:spTree>
    <p:extLst>
      <p:ext uri="{BB962C8B-B14F-4D97-AF65-F5344CB8AC3E}">
        <p14:creationId xmlns:p14="http://schemas.microsoft.com/office/powerpoint/2010/main" val="279248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F354DD-A43D-4837-8701-C92867177C08}" type="datetimeFigureOut">
              <a:rPr lang="en-US" smtClean="0"/>
              <a:t>10/14/2022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3AB36B9-8B61-44B7-A1E5-3AFEFA19D5BA}" type="slidenum">
              <a:rPr lang="en-US" smtClean="0"/>
              <a:t>‹#›</a:t>
            </a:fld>
            <a:endParaRPr lang="en-US" dirty="0"/>
          </a:p>
        </p:txBody>
      </p:sp>
    </p:spTree>
    <p:extLst>
      <p:ext uri="{BB962C8B-B14F-4D97-AF65-F5344CB8AC3E}">
        <p14:creationId xmlns:p14="http://schemas.microsoft.com/office/powerpoint/2010/main" val="751007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354DD-A43D-4837-8701-C92867177C08}" type="datetimeFigureOut">
              <a:rPr lang="en-US" smtClean="0"/>
              <a:t>10/14/2022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3AB36B9-8B61-44B7-A1E5-3AFEFA19D5BA}" type="slidenum">
              <a:rPr lang="en-US" smtClean="0"/>
              <a:t>‹#›</a:t>
            </a:fld>
            <a:endParaRPr lang="en-US" dirty="0"/>
          </a:p>
        </p:txBody>
      </p:sp>
    </p:spTree>
    <p:extLst>
      <p:ext uri="{BB962C8B-B14F-4D97-AF65-F5344CB8AC3E}">
        <p14:creationId xmlns:p14="http://schemas.microsoft.com/office/powerpoint/2010/main" val="1643586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F354DD-A43D-4837-8701-C92867177C08}" type="datetimeFigureOut">
              <a:rPr lang="en-US" smtClean="0"/>
              <a:t>10/14/2022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AB36B9-8B61-44B7-A1E5-3AFEFA19D5BA}" type="slidenum">
              <a:rPr lang="en-US" smtClean="0"/>
              <a:t>‹#›</a:t>
            </a:fld>
            <a:endParaRPr lang="en-US" dirty="0"/>
          </a:p>
        </p:txBody>
      </p:sp>
    </p:spTree>
    <p:extLst>
      <p:ext uri="{BB962C8B-B14F-4D97-AF65-F5344CB8AC3E}">
        <p14:creationId xmlns:p14="http://schemas.microsoft.com/office/powerpoint/2010/main" val="938161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F354DD-A43D-4837-8701-C92867177C08}" type="datetimeFigureOut">
              <a:rPr lang="en-US" smtClean="0"/>
              <a:t>10/14/2022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AB36B9-8B61-44B7-A1E5-3AFEFA19D5BA}" type="slidenum">
              <a:rPr lang="en-US" smtClean="0"/>
              <a:t>‹#›</a:t>
            </a:fld>
            <a:endParaRPr lang="en-US" dirty="0"/>
          </a:p>
        </p:txBody>
      </p:sp>
    </p:spTree>
    <p:extLst>
      <p:ext uri="{BB962C8B-B14F-4D97-AF65-F5344CB8AC3E}">
        <p14:creationId xmlns:p14="http://schemas.microsoft.com/office/powerpoint/2010/main" val="1144425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354DD-A43D-4837-8701-C92867177C08}" type="datetimeFigureOut">
              <a:rPr lang="en-US" smtClean="0"/>
              <a:t>10/14/2022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B36B9-8B61-44B7-A1E5-3AFEFA19D5BA}" type="slidenum">
              <a:rPr lang="en-US" smtClean="0"/>
              <a:t>‹#›</a:t>
            </a:fld>
            <a:endParaRPr lang="en-US" dirty="0"/>
          </a:p>
        </p:txBody>
      </p:sp>
    </p:spTree>
    <p:extLst>
      <p:ext uri="{BB962C8B-B14F-4D97-AF65-F5344CB8AC3E}">
        <p14:creationId xmlns:p14="http://schemas.microsoft.com/office/powerpoint/2010/main" val="19182822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2020-12-31-DynamicallyGeneratedHateDataset-entries-v0.1.csv" TargetMode="External"/><Relationship Id="rId2" Type="http://schemas.openxmlformats.org/officeDocument/2006/relationships/hyperlink" Target="https://www.kaggle.com/code/tarushi89/hate-speech-data-analysis/data"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17" name="Google Shape;89;p1">
            <a:extLst>
              <a:ext uri="{FF2B5EF4-FFF2-40B4-BE49-F238E27FC236}">
                <a16:creationId xmlns:a16="http://schemas.microsoft.com/office/drawing/2014/main" id="{1F1BA11B-D52F-F558-977F-AAA90862066D}"/>
              </a:ext>
            </a:extLst>
          </p:cNvPr>
          <p:cNvSpPr txBox="1">
            <a:spLocks/>
          </p:cNvSpPr>
          <p:nvPr/>
        </p:nvSpPr>
        <p:spPr>
          <a:xfrm>
            <a:off x="1467421" y="1671624"/>
            <a:ext cx="6533579" cy="914400"/>
          </a:xfrm>
          <a:prstGeom prst="rect">
            <a:avLst/>
          </a:prstGeom>
          <a:noFill/>
          <a:ln>
            <a:noFill/>
          </a:ln>
        </p:spPr>
        <p:txBody>
          <a:bodyPr spcFirstLastPara="1" vert="horz" wrap="square" lIns="68569" tIns="34275" rIns="68569" bIns="3427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FF0000"/>
              </a:buClr>
              <a:buSzPts val="2400"/>
            </a:pPr>
            <a:br>
              <a:rPr lang="en-US" sz="2400" b="1">
                <a:latin typeface="Baskerville Old Face" pitchFamily="18" charset="0"/>
              </a:rPr>
            </a:br>
            <a:br>
              <a:rPr lang="en-US" sz="2400" b="1">
                <a:solidFill>
                  <a:srgbClr val="FF0000"/>
                </a:solidFill>
                <a:latin typeface="Times New Roman"/>
                <a:ea typeface="Times New Roman"/>
                <a:cs typeface="Times New Roman"/>
                <a:sym typeface="Times New Roman"/>
              </a:rPr>
            </a:br>
            <a:br>
              <a:rPr lang="en-US" sz="2400" b="1">
                <a:solidFill>
                  <a:srgbClr val="FF0000"/>
                </a:solidFill>
                <a:latin typeface="Times New Roman"/>
                <a:ea typeface="Times New Roman"/>
                <a:cs typeface="Times New Roman"/>
                <a:sym typeface="Times New Roman"/>
              </a:rPr>
            </a:br>
            <a:endParaRPr lang="en-US" sz="2400" dirty="0">
              <a:solidFill>
                <a:srgbClr val="FF0000"/>
              </a:solidFill>
              <a:latin typeface="Times New Roman"/>
              <a:ea typeface="Times New Roman"/>
              <a:cs typeface="Times New Roman"/>
              <a:sym typeface="Times New Roman"/>
            </a:endParaRPr>
          </a:p>
        </p:txBody>
      </p:sp>
      <p:sp>
        <p:nvSpPr>
          <p:cNvPr id="18" name="Google Shape;90;p1">
            <a:extLst>
              <a:ext uri="{FF2B5EF4-FFF2-40B4-BE49-F238E27FC236}">
                <a16:creationId xmlns:a16="http://schemas.microsoft.com/office/drawing/2014/main" id="{845A6D25-43D1-9BDD-A5F4-7703D28CF365}"/>
              </a:ext>
            </a:extLst>
          </p:cNvPr>
          <p:cNvSpPr txBox="1">
            <a:spLocks/>
          </p:cNvSpPr>
          <p:nvPr/>
        </p:nvSpPr>
        <p:spPr>
          <a:xfrm>
            <a:off x="1380827" y="1583841"/>
            <a:ext cx="6480000" cy="4955072"/>
          </a:xfrm>
          <a:prstGeom prst="rect">
            <a:avLst/>
          </a:prstGeom>
          <a:noFill/>
          <a:ln>
            <a:noFill/>
          </a:ln>
        </p:spPr>
        <p:txBody>
          <a:bodyPr spcFirstLastPara="1" vert="horz" wrap="square" lIns="68569" tIns="34275" rIns="68569" bIns="34275" rtlCol="0" anchor="t" anchorCtr="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lgn="ctr">
              <a:spcBef>
                <a:spcPts val="510"/>
              </a:spcBef>
              <a:buClr>
                <a:schemeClr val="dk1"/>
              </a:buClr>
              <a:buSzPct val="100000"/>
              <a:buFont typeface="Arial" panose="020B0604020202020204" pitchFamily="34" charset="0"/>
              <a:buNone/>
            </a:pPr>
            <a:r>
              <a:rPr lang="en-US" sz="5600" dirty="0">
                <a:latin typeface="Times New Roman"/>
                <a:ea typeface="Times New Roman"/>
                <a:cs typeface="Times New Roman"/>
                <a:sym typeface="Times New Roman"/>
              </a:rPr>
              <a:t> By</a:t>
            </a:r>
            <a:endParaRPr lang="en-US" sz="5600" dirty="0"/>
          </a:p>
          <a:p>
            <a:pPr marL="257175" indent="-257175" algn="ctr">
              <a:spcBef>
                <a:spcPts val="660"/>
              </a:spcBef>
              <a:buClr>
                <a:schemeClr val="dk1"/>
              </a:buClr>
              <a:buSzPct val="100000"/>
              <a:buFont typeface="Arial" panose="020B0604020202020204" pitchFamily="34" charset="0"/>
              <a:buNone/>
            </a:pPr>
            <a:r>
              <a:rPr lang="en-US" sz="5600" b="1" dirty="0">
                <a:latin typeface="Times New Roman"/>
                <a:ea typeface="Times New Roman"/>
                <a:cs typeface="Times New Roman"/>
                <a:sym typeface="Times New Roman"/>
              </a:rPr>
              <a:t>GORLE VINOD KUMAR</a:t>
            </a:r>
          </a:p>
          <a:p>
            <a:pPr marL="257175" indent="-257175" algn="ctr">
              <a:spcBef>
                <a:spcPts val="660"/>
              </a:spcBef>
              <a:buClr>
                <a:schemeClr val="dk1"/>
              </a:buClr>
              <a:buSzPct val="100000"/>
              <a:buFont typeface="Arial" panose="020B0604020202020204" pitchFamily="34" charset="0"/>
              <a:buNone/>
            </a:pPr>
            <a:r>
              <a:rPr lang="en-US" sz="5600" dirty="0">
                <a:latin typeface="Times New Roman"/>
                <a:ea typeface="Times New Roman"/>
                <a:cs typeface="Times New Roman"/>
                <a:sym typeface="Times New Roman"/>
              </a:rPr>
              <a:t>Reg. No. 20131f0016</a:t>
            </a:r>
          </a:p>
          <a:p>
            <a:pPr marL="257175" indent="-257175" algn="ctr">
              <a:spcBef>
                <a:spcPts val="660"/>
              </a:spcBef>
              <a:buClr>
                <a:schemeClr val="dk1"/>
              </a:buClr>
              <a:buSzPct val="100000"/>
              <a:buFont typeface="Arial" panose="020B0604020202020204" pitchFamily="34" charset="0"/>
              <a:buNone/>
            </a:pPr>
            <a:r>
              <a:rPr lang="en-US" sz="5600" dirty="0">
                <a:latin typeface="Times New Roman"/>
                <a:ea typeface="Times New Roman"/>
                <a:cs typeface="Times New Roman"/>
                <a:sym typeface="Times New Roman"/>
              </a:rPr>
              <a:t>IV Sem. MCA</a:t>
            </a:r>
          </a:p>
          <a:p>
            <a:pPr marL="257175" indent="-257175" algn="ctr">
              <a:spcBef>
                <a:spcPts val="660"/>
              </a:spcBef>
              <a:buClr>
                <a:schemeClr val="dk1"/>
              </a:buClr>
              <a:buSzPct val="100000"/>
              <a:buFont typeface="Arial" panose="020B0604020202020204" pitchFamily="34" charset="0"/>
              <a:buNone/>
            </a:pPr>
            <a:endParaRPr lang="en-US" sz="5600" dirty="0">
              <a:latin typeface="Times New Roman"/>
              <a:ea typeface="Times New Roman"/>
              <a:cs typeface="Times New Roman"/>
              <a:sym typeface="Times New Roman"/>
            </a:endParaRPr>
          </a:p>
          <a:p>
            <a:pPr marL="257175" indent="-257175" algn="ctr">
              <a:spcBef>
                <a:spcPts val="660"/>
              </a:spcBef>
              <a:buClr>
                <a:schemeClr val="dk1"/>
              </a:buClr>
              <a:buSzPct val="100000"/>
              <a:buFont typeface="Arial" panose="020B0604020202020204" pitchFamily="34" charset="0"/>
              <a:buNone/>
            </a:pPr>
            <a:r>
              <a:rPr lang="en-US" sz="5600" dirty="0">
                <a:latin typeface="Times New Roman" panose="02020603050405020304" pitchFamily="18" charset="0"/>
                <a:ea typeface="Times New Roman"/>
                <a:cs typeface="Times New Roman" panose="02020603050405020304" pitchFamily="18" charset="0"/>
                <a:sym typeface="Times New Roman"/>
              </a:rPr>
              <a:t>Under the guidance of</a:t>
            </a:r>
          </a:p>
          <a:p>
            <a:pPr marL="257175" indent="-257175" algn="ctr">
              <a:spcBef>
                <a:spcPts val="660"/>
              </a:spcBef>
              <a:buClr>
                <a:schemeClr val="dk1"/>
              </a:buClr>
              <a:buSzPct val="100000"/>
              <a:buFont typeface="Arial" panose="020B0604020202020204" pitchFamily="34" charset="0"/>
              <a:buNone/>
            </a:pPr>
            <a:r>
              <a:rPr lang="en-US" sz="5600" dirty="0">
                <a:latin typeface="Times New Roman" panose="02020603050405020304" pitchFamily="18" charset="0"/>
                <a:cs typeface="Times New Roman" panose="02020603050405020304" pitchFamily="18" charset="0"/>
              </a:rPr>
              <a:t>Dr. R.V.V. Murali Krishna</a:t>
            </a:r>
          </a:p>
          <a:p>
            <a:pPr marL="0" indent="0" algn="ctr">
              <a:buFont typeface="Arial" panose="020B0604020202020204" pitchFamily="34" charset="0"/>
              <a:buNone/>
            </a:pPr>
            <a:r>
              <a:rPr lang="en-US" sz="5600" dirty="0">
                <a:latin typeface="Times New Roman" panose="02020603050405020304" pitchFamily="18" charset="0"/>
                <a:cs typeface="Times New Roman" panose="02020603050405020304" pitchFamily="18" charset="0"/>
              </a:rPr>
              <a:t>Associate   Professor </a:t>
            </a:r>
          </a:p>
          <a:p>
            <a:pPr marL="0" indent="0" algn="ctr">
              <a:buFont typeface="Arial" panose="020B0604020202020204" pitchFamily="34" charset="0"/>
              <a:buNone/>
            </a:pPr>
            <a:r>
              <a:rPr lang="en-US" sz="5600" dirty="0">
                <a:latin typeface="Times New Roman" panose="02020603050405020304" pitchFamily="18" charset="0"/>
                <a:cs typeface="Times New Roman" panose="02020603050405020304" pitchFamily="18" charset="0"/>
              </a:rPr>
              <a:t>Head of the Department</a:t>
            </a:r>
          </a:p>
          <a:p>
            <a:pPr marL="0" indent="0" algn="ctr">
              <a:buFont typeface="Arial" panose="020B0604020202020204" pitchFamily="34" charset="0"/>
              <a:buNone/>
            </a:pPr>
            <a:r>
              <a:rPr lang="en-US" sz="5600" dirty="0">
                <a:latin typeface="Times New Roman" panose="02020603050405020304" pitchFamily="18" charset="0"/>
                <a:cs typeface="Times New Roman" panose="02020603050405020304" pitchFamily="18" charset="0"/>
              </a:rPr>
              <a:t>Department of Information Technology</a:t>
            </a:r>
          </a:p>
          <a:p>
            <a:pPr marL="257175" indent="-257175" algn="ctr">
              <a:spcBef>
                <a:spcPts val="210"/>
              </a:spcBef>
              <a:buClr>
                <a:schemeClr val="dk1"/>
              </a:buClr>
              <a:buSzPct val="100000"/>
              <a:buFont typeface="Arial" panose="020B0604020202020204" pitchFamily="34" charset="0"/>
              <a:buNone/>
            </a:pPr>
            <a:endParaRPr lang="en-US" sz="5600" dirty="0">
              <a:latin typeface="Times New Roman"/>
              <a:ea typeface="Times New Roman"/>
              <a:cs typeface="Times New Roman"/>
              <a:sym typeface="Times New Roman"/>
            </a:endParaRPr>
          </a:p>
          <a:p>
            <a:pPr marL="257175" indent="-257175" algn="ctr">
              <a:spcBef>
                <a:spcPts val="210"/>
              </a:spcBef>
              <a:buClr>
                <a:schemeClr val="dk1"/>
              </a:buClr>
              <a:buSzPct val="100000"/>
              <a:buFont typeface="Arial" panose="020B0604020202020204" pitchFamily="34" charset="0"/>
              <a:buNone/>
            </a:pPr>
            <a:endParaRPr lang="en-US" sz="4200" b="1" dirty="0">
              <a:latin typeface="Times New Roman"/>
              <a:ea typeface="Times New Roman"/>
              <a:cs typeface="Times New Roman"/>
              <a:sym typeface="Times New Roman"/>
            </a:endParaRPr>
          </a:p>
          <a:p>
            <a:pPr marL="257175" indent="-257175" algn="ctr">
              <a:spcBef>
                <a:spcPts val="105"/>
              </a:spcBef>
              <a:buClr>
                <a:schemeClr val="dk1"/>
              </a:buClr>
              <a:buSzPct val="100000"/>
              <a:buFont typeface="Arial" panose="020B0604020202020204" pitchFamily="34" charset="0"/>
              <a:buNone/>
            </a:pPr>
            <a:endParaRPr lang="en-US" b="1" dirty="0">
              <a:latin typeface="Times New Roman"/>
              <a:ea typeface="Times New Roman"/>
              <a:cs typeface="Times New Roman"/>
              <a:sym typeface="Times New Roman"/>
            </a:endParaRPr>
          </a:p>
          <a:p>
            <a:pPr marL="257175" indent="-257175" algn="ctr">
              <a:spcBef>
                <a:spcPts val="105"/>
              </a:spcBef>
              <a:buClr>
                <a:schemeClr val="dk1"/>
              </a:buClr>
              <a:buSzPct val="100000"/>
              <a:buFont typeface="Arial" panose="020B0604020202020204" pitchFamily="34" charset="0"/>
              <a:buNone/>
            </a:pPr>
            <a:endParaRPr lang="en-US" b="1" dirty="0">
              <a:latin typeface="Times New Roman"/>
              <a:ea typeface="Times New Roman"/>
              <a:cs typeface="Times New Roman"/>
              <a:sym typeface="Times New Roman"/>
            </a:endParaRPr>
          </a:p>
          <a:p>
            <a:pPr marL="257175" indent="-257175" algn="ctr">
              <a:spcBef>
                <a:spcPts val="105"/>
              </a:spcBef>
              <a:buClr>
                <a:schemeClr val="dk1"/>
              </a:buClr>
              <a:buSzPct val="100000"/>
              <a:buFont typeface="Arial" panose="020B0604020202020204" pitchFamily="34" charset="0"/>
              <a:buNone/>
            </a:pPr>
            <a:endParaRPr lang="en-US" b="1" dirty="0">
              <a:latin typeface="Times New Roman"/>
              <a:ea typeface="Times New Roman"/>
              <a:cs typeface="Times New Roman"/>
              <a:sym typeface="Times New Roman"/>
            </a:endParaRPr>
          </a:p>
          <a:p>
            <a:pPr marL="257175" indent="-257175" algn="ctr">
              <a:spcBef>
                <a:spcPts val="105"/>
              </a:spcBef>
              <a:buClr>
                <a:schemeClr val="dk1"/>
              </a:buClr>
              <a:buSzPct val="100000"/>
              <a:buFont typeface="Arial" panose="020B0604020202020204" pitchFamily="34" charset="0"/>
              <a:buNone/>
            </a:pPr>
            <a:endParaRPr lang="en-US" b="1" dirty="0">
              <a:latin typeface="Times New Roman"/>
              <a:ea typeface="Times New Roman"/>
              <a:cs typeface="Times New Roman"/>
              <a:sym typeface="Times New Roman"/>
            </a:endParaRPr>
          </a:p>
          <a:p>
            <a:pPr marL="257175" indent="-257175" algn="ctr">
              <a:spcBef>
                <a:spcPts val="210"/>
              </a:spcBef>
              <a:buClr>
                <a:schemeClr val="dk1"/>
              </a:buClr>
              <a:buSzPct val="100000"/>
              <a:buFont typeface="Arial" panose="020B0604020202020204" pitchFamily="34" charset="0"/>
              <a:buNone/>
            </a:pPr>
            <a:endParaRPr lang="en-US" sz="4200" b="1" dirty="0">
              <a:latin typeface="Times New Roman"/>
              <a:ea typeface="Times New Roman"/>
              <a:cs typeface="Times New Roman"/>
              <a:sym typeface="Times New Roman"/>
            </a:endParaRPr>
          </a:p>
          <a:p>
            <a:pPr marL="257175" indent="-257175" algn="ctr">
              <a:spcBef>
                <a:spcPts val="210"/>
              </a:spcBef>
              <a:buClr>
                <a:schemeClr val="dk1"/>
              </a:buClr>
              <a:buSzPct val="100000"/>
              <a:buFont typeface="Arial" panose="020B0604020202020204" pitchFamily="34" charset="0"/>
              <a:buNone/>
            </a:pPr>
            <a:endParaRPr lang="en-US" sz="4200" b="1" dirty="0">
              <a:latin typeface="Times New Roman"/>
              <a:ea typeface="Times New Roman"/>
              <a:cs typeface="Times New Roman"/>
              <a:sym typeface="Times New Roman"/>
            </a:endParaRPr>
          </a:p>
          <a:p>
            <a:pPr marL="257175" indent="-257175" algn="ctr">
              <a:spcBef>
                <a:spcPts val="210"/>
              </a:spcBef>
              <a:buClr>
                <a:schemeClr val="dk1"/>
              </a:buClr>
              <a:buSzPct val="100000"/>
              <a:buFont typeface="Arial" panose="020B0604020202020204" pitchFamily="34" charset="0"/>
              <a:buNone/>
            </a:pPr>
            <a:endParaRPr lang="en-US" sz="4200" b="1" dirty="0">
              <a:latin typeface="Times New Roman"/>
              <a:ea typeface="Times New Roman"/>
              <a:cs typeface="Times New Roman"/>
              <a:sym typeface="Times New Roman"/>
            </a:endParaRPr>
          </a:p>
          <a:p>
            <a:pPr marL="257175" indent="-257175" algn="ctr">
              <a:spcBef>
                <a:spcPts val="210"/>
              </a:spcBef>
              <a:buClr>
                <a:schemeClr val="dk1"/>
              </a:buClr>
              <a:buSzPct val="100000"/>
              <a:buFont typeface="Arial" panose="020B0604020202020204" pitchFamily="34" charset="0"/>
              <a:buNone/>
            </a:pPr>
            <a:endParaRPr lang="en-US" sz="4200" b="1" dirty="0">
              <a:latin typeface="Times New Roman"/>
              <a:ea typeface="Times New Roman"/>
              <a:cs typeface="Times New Roman"/>
              <a:sym typeface="Times New Roman"/>
            </a:endParaRPr>
          </a:p>
          <a:p>
            <a:pPr marL="257175" indent="-257175" algn="ctr">
              <a:spcBef>
                <a:spcPts val="210"/>
              </a:spcBef>
              <a:buClr>
                <a:schemeClr val="dk1"/>
              </a:buClr>
              <a:buSzPct val="100000"/>
              <a:buFont typeface="Arial" panose="020B0604020202020204" pitchFamily="34" charset="0"/>
              <a:buNone/>
            </a:pPr>
            <a:endParaRPr lang="en-US" sz="4200" b="1" dirty="0">
              <a:latin typeface="Times New Roman"/>
              <a:ea typeface="Times New Roman"/>
              <a:cs typeface="Times New Roman"/>
              <a:sym typeface="Times New Roman"/>
            </a:endParaRPr>
          </a:p>
          <a:p>
            <a:pPr marL="257175" indent="-257175" algn="ctr">
              <a:spcBef>
                <a:spcPts val="210"/>
              </a:spcBef>
              <a:buClr>
                <a:schemeClr val="dk1"/>
              </a:buClr>
              <a:buSzPct val="100000"/>
              <a:buFont typeface="Arial" panose="020B0604020202020204" pitchFamily="34" charset="0"/>
              <a:buNone/>
            </a:pPr>
            <a:endParaRPr lang="en-US" sz="400" b="1" dirty="0">
              <a:latin typeface="Times New Roman"/>
              <a:ea typeface="Times New Roman"/>
              <a:cs typeface="Times New Roman"/>
              <a:sym typeface="Times New Roman"/>
            </a:endParaRPr>
          </a:p>
          <a:p>
            <a:pPr marL="257175" indent="-257175" algn="ctr">
              <a:spcBef>
                <a:spcPts val="210"/>
              </a:spcBef>
              <a:buClr>
                <a:schemeClr val="dk1"/>
              </a:buClr>
              <a:buSzPct val="100000"/>
              <a:buFont typeface="Arial" panose="020B0604020202020204" pitchFamily="34" charset="0"/>
              <a:buNone/>
            </a:pPr>
            <a:endParaRPr lang="en-US" sz="5600" b="1" dirty="0">
              <a:latin typeface="Times New Roman"/>
              <a:ea typeface="Times New Roman"/>
              <a:cs typeface="Times New Roman"/>
              <a:sym typeface="Times New Roman"/>
            </a:endParaRPr>
          </a:p>
          <a:p>
            <a:pPr marL="257175" indent="-257175" algn="ctr">
              <a:spcBef>
                <a:spcPts val="210"/>
              </a:spcBef>
              <a:buClr>
                <a:schemeClr val="dk1"/>
              </a:buClr>
              <a:buSzPct val="100000"/>
              <a:buFont typeface="Arial" panose="020B0604020202020204" pitchFamily="34" charset="0"/>
              <a:buNone/>
            </a:pPr>
            <a:r>
              <a:rPr lang="en-US" sz="5600" b="1" dirty="0">
                <a:latin typeface="Times New Roman"/>
                <a:ea typeface="Times New Roman"/>
                <a:cs typeface="Times New Roman"/>
                <a:sym typeface="Times New Roman"/>
              </a:rPr>
              <a:t>DEPARTMENT OF COMPUTER APPLICATIONS</a:t>
            </a:r>
          </a:p>
          <a:p>
            <a:pPr marL="257175" indent="-257175" algn="ctr">
              <a:spcBef>
                <a:spcPts val="210"/>
              </a:spcBef>
              <a:buClr>
                <a:schemeClr val="dk1"/>
              </a:buClr>
              <a:buSzPct val="100000"/>
              <a:buFont typeface="Arial" panose="020B0604020202020204" pitchFamily="34" charset="0"/>
              <a:buNone/>
            </a:pPr>
            <a:r>
              <a:rPr lang="en-US" sz="5600" b="1" dirty="0">
                <a:latin typeface="Times New Roman"/>
                <a:ea typeface="Times New Roman"/>
                <a:cs typeface="Times New Roman"/>
                <a:sym typeface="Times New Roman"/>
              </a:rPr>
              <a:t>GAYATRI VIDYA PARISHAD COLLEGE OF ENGINEERING (AUTONOMOUS)</a:t>
            </a:r>
            <a:endParaRPr lang="en-US" sz="5600" dirty="0"/>
          </a:p>
          <a:p>
            <a:pPr marL="257175" indent="-257175" algn="ctr">
              <a:spcBef>
                <a:spcPts val="210"/>
              </a:spcBef>
              <a:buClr>
                <a:schemeClr val="dk1"/>
              </a:buClr>
              <a:buSzPct val="100000"/>
              <a:buFont typeface="Arial" panose="020B0604020202020204" pitchFamily="34" charset="0"/>
              <a:buNone/>
            </a:pPr>
            <a:r>
              <a:rPr lang="en-US" sz="5600" dirty="0">
                <a:latin typeface="Times New Roman"/>
                <a:ea typeface="Times New Roman"/>
                <a:cs typeface="Times New Roman"/>
                <a:sym typeface="Times New Roman"/>
              </a:rPr>
              <a:t>VISAKHAPATNAM- 530048.</a:t>
            </a:r>
            <a:endParaRPr lang="en-US" sz="5600" dirty="0"/>
          </a:p>
          <a:p>
            <a:pPr marL="257175" indent="-257175" algn="ctr">
              <a:spcBef>
                <a:spcPts val="300"/>
              </a:spcBef>
              <a:buClr>
                <a:schemeClr val="dk1"/>
              </a:buClr>
              <a:buSzPct val="100000"/>
              <a:buFont typeface="Arial" panose="020B0604020202020204" pitchFamily="34" charset="0"/>
              <a:buNone/>
            </a:pPr>
            <a:r>
              <a:rPr lang="en-US" sz="5600" dirty="0">
                <a:latin typeface="Times New Roman"/>
                <a:ea typeface="Times New Roman"/>
                <a:cs typeface="Times New Roman"/>
                <a:sym typeface="Times New Roman"/>
              </a:rPr>
              <a:t>2020-2022</a:t>
            </a:r>
          </a:p>
          <a:p>
            <a:pPr marL="257175" indent="-238125" algn="ctr">
              <a:spcBef>
                <a:spcPts val="60"/>
              </a:spcBef>
              <a:buClr>
                <a:schemeClr val="dk1"/>
              </a:buClr>
              <a:buSzPct val="100000"/>
              <a:buFont typeface="Arial" panose="020B0604020202020204" pitchFamily="34" charset="0"/>
              <a:buNone/>
            </a:pPr>
            <a:endParaRPr lang="en-US" sz="5600" dirty="0">
              <a:latin typeface="Times New Roman"/>
              <a:ea typeface="Times New Roman"/>
              <a:cs typeface="Times New Roman"/>
              <a:sym typeface="Times New Roman"/>
            </a:endParaRPr>
          </a:p>
          <a:p>
            <a:pPr marL="257175" indent="-219075" algn="ctr">
              <a:spcBef>
                <a:spcPts val="120"/>
              </a:spcBef>
              <a:buClr>
                <a:schemeClr val="dk1"/>
              </a:buClr>
              <a:buSzPct val="100000"/>
              <a:buFont typeface="Arial" panose="020B0604020202020204" pitchFamily="34" charset="0"/>
              <a:buNone/>
            </a:pPr>
            <a:endParaRPr lang="en-US" dirty="0"/>
          </a:p>
        </p:txBody>
      </p:sp>
      <p:sp>
        <p:nvSpPr>
          <p:cNvPr id="19" name="Slide Number Placeholder 1">
            <a:extLst>
              <a:ext uri="{FF2B5EF4-FFF2-40B4-BE49-F238E27FC236}">
                <a16:creationId xmlns:a16="http://schemas.microsoft.com/office/drawing/2014/main" id="{3A1509C0-905D-9963-D93F-B2826774CFBB}"/>
              </a:ext>
            </a:extLst>
          </p:cNvPr>
          <p:cNvSpPr>
            <a:spLocks noGrp="1"/>
          </p:cNvSpPr>
          <p:nvPr>
            <p:ph type="sldNum" sz="quarter" idx="12"/>
          </p:nvPr>
        </p:nvSpPr>
        <p:spPr>
          <a:xfrm flipV="1">
            <a:off x="6457950" y="7741329"/>
            <a:ext cx="2057400" cy="106532"/>
          </a:xfrm>
        </p:spPr>
        <p:txBody>
          <a:bodyPr/>
          <a:lstStyle/>
          <a:p>
            <a:endParaRPr lang="en-US" dirty="0"/>
          </a:p>
        </p:txBody>
      </p:sp>
      <p:pic>
        <p:nvPicPr>
          <p:cNvPr id="20" name="Google Shape;91;p1">
            <a:extLst>
              <a:ext uri="{FF2B5EF4-FFF2-40B4-BE49-F238E27FC236}">
                <a16:creationId xmlns:a16="http://schemas.microsoft.com/office/drawing/2014/main" id="{AD2DC5C7-85F0-4B3D-7751-5FBB930430B1}"/>
              </a:ext>
            </a:extLst>
          </p:cNvPr>
          <p:cNvPicPr preferRelativeResize="0"/>
          <p:nvPr/>
        </p:nvPicPr>
        <p:blipFill rotWithShape="1">
          <a:blip r:embed="rId3">
            <a:alphaModFix/>
          </a:blip>
          <a:srcRect/>
          <a:stretch/>
        </p:blipFill>
        <p:spPr>
          <a:xfrm>
            <a:off x="3879539" y="4147757"/>
            <a:ext cx="1376039" cy="1350142"/>
          </a:xfrm>
          <a:prstGeom prst="rect">
            <a:avLst/>
          </a:prstGeom>
          <a:noFill/>
          <a:ln>
            <a:noFill/>
          </a:ln>
        </p:spPr>
      </p:pic>
      <p:sp>
        <p:nvSpPr>
          <p:cNvPr id="21" name="Google Shape;92;p1">
            <a:extLst>
              <a:ext uri="{FF2B5EF4-FFF2-40B4-BE49-F238E27FC236}">
                <a16:creationId xmlns:a16="http://schemas.microsoft.com/office/drawing/2014/main" id="{824A8EDA-5269-9397-A3F3-F45F3C2A5F20}"/>
              </a:ext>
            </a:extLst>
          </p:cNvPr>
          <p:cNvSpPr txBox="1"/>
          <p:nvPr/>
        </p:nvSpPr>
        <p:spPr>
          <a:xfrm>
            <a:off x="3244670" y="1055334"/>
            <a:ext cx="2380220" cy="446246"/>
          </a:xfrm>
          <a:prstGeom prst="rect">
            <a:avLst/>
          </a:prstGeom>
          <a:noFill/>
          <a:ln>
            <a:noFill/>
          </a:ln>
        </p:spPr>
        <p:txBody>
          <a:bodyPr spcFirstLastPara="1" wrap="square" lIns="68569" tIns="34275" rIns="68569" bIns="34275" anchor="t" anchorCtr="0">
            <a:spAutoFit/>
          </a:bodyPr>
          <a:lstStyle/>
          <a:p>
            <a:pPr algn="ctr"/>
            <a:endParaRPr sz="1400" dirty="0">
              <a:solidFill>
                <a:schemeClr val="dk1"/>
              </a:solidFill>
              <a:latin typeface="Calibri"/>
              <a:ea typeface="Calibri"/>
              <a:cs typeface="Calibri"/>
              <a:sym typeface="Calibri"/>
            </a:endParaRPr>
          </a:p>
          <a:p>
            <a:pPr algn="ctr"/>
            <a:endParaRPr sz="1050" dirty="0">
              <a:solidFill>
                <a:schemeClr val="dk1"/>
              </a:solidFill>
              <a:latin typeface="Calibri"/>
              <a:ea typeface="Calibri"/>
              <a:cs typeface="Calibri"/>
              <a:sym typeface="Calibri"/>
            </a:endParaRPr>
          </a:p>
        </p:txBody>
      </p:sp>
      <p:sp>
        <p:nvSpPr>
          <p:cNvPr id="22" name="Google Shape;93;p1">
            <a:extLst>
              <a:ext uri="{FF2B5EF4-FFF2-40B4-BE49-F238E27FC236}">
                <a16:creationId xmlns:a16="http://schemas.microsoft.com/office/drawing/2014/main" id="{D9E66945-CBB7-6B73-31D7-65778D708F78}"/>
              </a:ext>
            </a:extLst>
          </p:cNvPr>
          <p:cNvSpPr/>
          <p:nvPr/>
        </p:nvSpPr>
        <p:spPr>
          <a:xfrm>
            <a:off x="230819" y="109891"/>
            <a:ext cx="8780016"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23" name="Google Shape;94;p1">
            <a:extLst>
              <a:ext uri="{FF2B5EF4-FFF2-40B4-BE49-F238E27FC236}">
                <a16:creationId xmlns:a16="http://schemas.microsoft.com/office/drawing/2014/main" id="{BC0F35F0-9A74-6DF2-ACA6-3B3EDF9FF927}"/>
              </a:ext>
            </a:extLst>
          </p:cNvPr>
          <p:cNvSpPr/>
          <p:nvPr/>
        </p:nvSpPr>
        <p:spPr>
          <a:xfrm>
            <a:off x="7829550" y="6219031"/>
            <a:ext cx="342900" cy="34290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1</a:t>
            </a:r>
            <a:endParaRPr sz="1050" dirty="0">
              <a:solidFill>
                <a:srgbClr val="FFFFFF"/>
              </a:solidFill>
              <a:latin typeface="Libre Franklin"/>
              <a:ea typeface="Libre Franklin"/>
              <a:cs typeface="Libre Franklin"/>
              <a:sym typeface="Libre Franklin"/>
            </a:endParaRPr>
          </a:p>
        </p:txBody>
      </p:sp>
      <p:sp>
        <p:nvSpPr>
          <p:cNvPr id="24" name="TextBox 23">
            <a:extLst>
              <a:ext uri="{FF2B5EF4-FFF2-40B4-BE49-F238E27FC236}">
                <a16:creationId xmlns:a16="http://schemas.microsoft.com/office/drawing/2014/main" id="{9F8A54B9-D5DD-6C94-3CBD-79842B346DA4}"/>
              </a:ext>
            </a:extLst>
          </p:cNvPr>
          <p:cNvSpPr txBox="1"/>
          <p:nvPr/>
        </p:nvSpPr>
        <p:spPr>
          <a:xfrm>
            <a:off x="3147367" y="285311"/>
            <a:ext cx="284038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PROJECT PRESENTATION ON</a:t>
            </a:r>
          </a:p>
        </p:txBody>
      </p:sp>
      <p:sp>
        <p:nvSpPr>
          <p:cNvPr id="25" name="TextBox 24">
            <a:extLst>
              <a:ext uri="{FF2B5EF4-FFF2-40B4-BE49-F238E27FC236}">
                <a16:creationId xmlns:a16="http://schemas.microsoft.com/office/drawing/2014/main" id="{E20EF3B9-9EF1-BC28-0E2A-FF1D9AB5C605}"/>
              </a:ext>
            </a:extLst>
          </p:cNvPr>
          <p:cNvSpPr txBox="1"/>
          <p:nvPr/>
        </p:nvSpPr>
        <p:spPr>
          <a:xfrm>
            <a:off x="1005337" y="636835"/>
            <a:ext cx="7230979" cy="780022"/>
          </a:xfrm>
          <a:prstGeom prst="rect">
            <a:avLst/>
          </a:prstGeom>
          <a:noFill/>
        </p:spPr>
        <p:txBody>
          <a:bodyPr wrap="square" rtlCol="0">
            <a:spAutoFit/>
          </a:bodyPr>
          <a:lstStyle/>
          <a:p>
            <a:pPr marL="900430" indent="-900430" algn="ctr">
              <a:lnSpc>
                <a:spcPct val="107000"/>
              </a:lnSpc>
              <a:spcAft>
                <a:spcPts val="400"/>
              </a:spcAft>
            </a:pPr>
            <a:r>
              <a:rPr lang="en-US" sz="2000" b="1" dirty="0">
                <a:latin typeface="Times New Roman" panose="02020603050405020304" pitchFamily="18" charset="0"/>
                <a:cs typeface="Times New Roman" panose="02020603050405020304" pitchFamily="18" charset="0"/>
              </a:rPr>
              <a:t>Identification of Hate Speech using </a:t>
            </a:r>
          </a:p>
          <a:p>
            <a:pPr marL="900430" indent="-900430" algn="ctr">
              <a:lnSpc>
                <a:spcPct val="107000"/>
              </a:lnSpc>
              <a:spcAft>
                <a:spcPts val="400"/>
              </a:spcAft>
            </a:pPr>
            <a:r>
              <a:rPr lang="en-US" sz="2000" b="1" dirty="0">
                <a:latin typeface="Times New Roman" panose="02020603050405020304" pitchFamily="18" charset="0"/>
                <a:cs typeface="Times New Roman" panose="02020603050405020304" pitchFamily="18" charset="0"/>
              </a:rPr>
              <a:t>Natural Language Processing and Machine Learning</a:t>
            </a:r>
          </a:p>
        </p:txBody>
      </p:sp>
    </p:spTree>
    <p:extLst>
      <p:ext uri="{BB962C8B-B14F-4D97-AF65-F5344CB8AC3E}">
        <p14:creationId xmlns:p14="http://schemas.microsoft.com/office/powerpoint/2010/main" val="2026081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06B4-34DC-5438-796A-0F13A41C393F}"/>
              </a:ext>
            </a:extLst>
          </p:cNvPr>
          <p:cNvSpPr>
            <a:spLocks noGrp="1"/>
          </p:cNvSpPr>
          <p:nvPr>
            <p:ph type="title"/>
          </p:nvPr>
        </p:nvSpPr>
        <p:spPr>
          <a:xfrm>
            <a:off x="628650" y="296070"/>
            <a:ext cx="7886700" cy="991192"/>
          </a:xfrm>
        </p:spPr>
        <p:txBody>
          <a:bodyPr>
            <a:normAutofit/>
          </a:bodyPr>
          <a:lstStyle/>
          <a:p>
            <a:pPr algn="ctr"/>
            <a:r>
              <a:rPr lang="en-US" sz="2100" b="1"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651B6823-9B1B-0BCC-91D4-A917E130111A}"/>
              </a:ext>
            </a:extLst>
          </p:cNvPr>
          <p:cNvSpPr>
            <a:spLocks noGrp="1"/>
          </p:cNvSpPr>
          <p:nvPr>
            <p:ph idx="1"/>
          </p:nvPr>
        </p:nvSpPr>
        <p:spPr>
          <a:xfrm>
            <a:off x="486606" y="1287262"/>
            <a:ext cx="8328919" cy="4052044"/>
          </a:xfrm>
        </p:spPr>
        <p:txBody>
          <a:bodyPr>
            <a:normAutofit/>
          </a:bodyPr>
          <a:lstStyle/>
          <a:p>
            <a:pPr marL="0" indent="0" algn="just" defTabSz="625475">
              <a:lnSpc>
                <a:spcPct val="110000"/>
              </a:lnSpc>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One of the critical tasks of automatic detection of hate speech is differentiating it from the other context of offensive language. The existing hate speech recognition systems used the </a:t>
            </a:r>
            <a:r>
              <a:rPr lang="en-IN" sz="1700" dirty="0">
                <a:latin typeface="Times New Roman" panose="02020603050405020304" pitchFamily="18" charset="0"/>
                <a:cs typeface="Times New Roman" panose="02020603050405020304" pitchFamily="18" charset="0"/>
              </a:rPr>
              <a:t>Naive Bayes classifier.</a:t>
            </a:r>
          </a:p>
          <a:p>
            <a:pPr marL="0" indent="0" algn="just">
              <a:lnSpc>
                <a:spcPct val="110000"/>
              </a:lnSpc>
              <a:buNone/>
            </a:pPr>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defTabSz="625475">
              <a:lnSpc>
                <a:spcPct val="100000"/>
              </a:lnSpc>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	As the existing model did not use NLP techniques such as Semantic analysis, sentiment analysis, and unigram feature, they could not achieve the desired accuracy. </a:t>
            </a:r>
          </a:p>
        </p:txBody>
      </p:sp>
      <p:sp>
        <p:nvSpPr>
          <p:cNvPr id="4" name="Google Shape;94;p1">
            <a:extLst>
              <a:ext uri="{FF2B5EF4-FFF2-40B4-BE49-F238E27FC236}">
                <a16:creationId xmlns:a16="http://schemas.microsoft.com/office/drawing/2014/main" id="{51C91E16-59AD-7535-F2F4-CCD86E7C0799}"/>
              </a:ext>
            </a:extLst>
          </p:cNvPr>
          <p:cNvSpPr/>
          <p:nvPr/>
        </p:nvSpPr>
        <p:spPr>
          <a:xfrm>
            <a:off x="8291744" y="6241002"/>
            <a:ext cx="328473" cy="34395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10</a:t>
            </a:r>
            <a:endParaRPr sz="1050" dirty="0">
              <a:solidFill>
                <a:srgbClr val="FFFFFF"/>
              </a:solidFill>
              <a:latin typeface="Libre Franklin"/>
              <a:ea typeface="Libre Franklin"/>
              <a:cs typeface="Libre Franklin"/>
              <a:sym typeface="Libre Franklin"/>
            </a:endParaRPr>
          </a:p>
        </p:txBody>
      </p:sp>
      <p:sp>
        <p:nvSpPr>
          <p:cNvPr id="5" name="Google Shape;93;p1">
            <a:extLst>
              <a:ext uri="{FF2B5EF4-FFF2-40B4-BE49-F238E27FC236}">
                <a16:creationId xmlns:a16="http://schemas.microsoft.com/office/drawing/2014/main" id="{0DDD8CC2-B2CC-5A9B-F8DA-2ACDC633C800}"/>
              </a:ext>
            </a:extLst>
          </p:cNvPr>
          <p:cNvSpPr/>
          <p:nvPr/>
        </p:nvSpPr>
        <p:spPr>
          <a:xfrm>
            <a:off x="115410" y="273048"/>
            <a:ext cx="8939814" cy="643847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11944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BA491-1674-87B9-3414-BFCABBE7424A}"/>
              </a:ext>
            </a:extLst>
          </p:cNvPr>
          <p:cNvSpPr>
            <a:spLocks noGrp="1"/>
          </p:cNvSpPr>
          <p:nvPr>
            <p:ph type="title"/>
          </p:nvPr>
        </p:nvSpPr>
        <p:spPr>
          <a:xfrm>
            <a:off x="628650" y="163158"/>
            <a:ext cx="7886700" cy="937673"/>
          </a:xfrm>
        </p:spPr>
        <p:txBody>
          <a:bodyPr>
            <a:normAutofit/>
          </a:bodyPr>
          <a:lstStyle/>
          <a:p>
            <a:pPr algn="ctr"/>
            <a:r>
              <a:rPr lang="en-US" sz="2100"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399A75E9-DAAA-C7F1-8EAC-0733FC341442}"/>
              </a:ext>
            </a:extLst>
          </p:cNvPr>
          <p:cNvSpPr>
            <a:spLocks noGrp="1"/>
          </p:cNvSpPr>
          <p:nvPr>
            <p:ph idx="1"/>
          </p:nvPr>
        </p:nvSpPr>
        <p:spPr>
          <a:xfrm>
            <a:off x="628650" y="1154098"/>
            <a:ext cx="7886700" cy="4335875"/>
          </a:xfrm>
        </p:spPr>
        <p:txBody>
          <a:bodyPr>
            <a:normAutofit/>
          </a:bodyPr>
          <a:lstStyle/>
          <a:p>
            <a:pPr marL="0" indent="0" algn="just">
              <a:lnSpc>
                <a:spcPct val="150000"/>
              </a:lnSpc>
              <a:spcAft>
                <a:spcPts val="1000"/>
              </a:spcAft>
              <a:buNone/>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The proposed system aims to increase the accuracy of hate speech prediction using Natural Language Processing and Logistic Regression techniques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Google Shape;93;p1">
            <a:extLst>
              <a:ext uri="{FF2B5EF4-FFF2-40B4-BE49-F238E27FC236}">
                <a16:creationId xmlns:a16="http://schemas.microsoft.com/office/drawing/2014/main" id="{CDD6EBD3-60F4-FC39-B614-7E715B77BF2B}"/>
              </a:ext>
            </a:extLst>
          </p:cNvPr>
          <p:cNvSpPr/>
          <p:nvPr/>
        </p:nvSpPr>
        <p:spPr>
          <a:xfrm>
            <a:off x="110971" y="109890"/>
            <a:ext cx="8922058"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55A6AD82-0C4D-85C8-8C25-AFEA7CB44A3C}"/>
              </a:ext>
            </a:extLst>
          </p:cNvPr>
          <p:cNvSpPr/>
          <p:nvPr/>
        </p:nvSpPr>
        <p:spPr>
          <a:xfrm>
            <a:off x="8280091" y="6061026"/>
            <a:ext cx="470517" cy="44030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11</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000882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0085-74FC-72B1-1018-B6149223DB52}"/>
              </a:ext>
            </a:extLst>
          </p:cNvPr>
          <p:cNvSpPr>
            <a:spLocks noGrp="1"/>
          </p:cNvSpPr>
          <p:nvPr>
            <p:ph type="title"/>
          </p:nvPr>
        </p:nvSpPr>
        <p:spPr>
          <a:xfrm>
            <a:off x="628650" y="-435006"/>
            <a:ext cx="7886700" cy="2521258"/>
          </a:xfrm>
        </p:spPr>
        <p:txBody>
          <a:bodyPr>
            <a:normAutofit/>
          </a:bodyPr>
          <a:lstStyle/>
          <a:p>
            <a:pPr algn="ctr"/>
            <a:r>
              <a:rPr lang="en-US" sz="2100" b="1" dirty="0">
                <a:latin typeface="Times New Roman" panose="02020603050405020304" pitchFamily="18" charset="0"/>
                <a:cs typeface="Times New Roman" panose="02020603050405020304" pitchFamily="18" charset="0"/>
              </a:rPr>
              <a:t>SOFTWARE AND HARDWARE REQUIREMENTS</a:t>
            </a:r>
          </a:p>
        </p:txBody>
      </p:sp>
      <p:sp>
        <p:nvSpPr>
          <p:cNvPr id="3" name="Content Placeholder 2">
            <a:extLst>
              <a:ext uri="{FF2B5EF4-FFF2-40B4-BE49-F238E27FC236}">
                <a16:creationId xmlns:a16="http://schemas.microsoft.com/office/drawing/2014/main" id="{69B41310-4D8F-BE86-563A-DC7C77B7E5A7}"/>
              </a:ext>
            </a:extLst>
          </p:cNvPr>
          <p:cNvSpPr>
            <a:spLocks noGrp="1"/>
          </p:cNvSpPr>
          <p:nvPr>
            <p:ph idx="1"/>
          </p:nvPr>
        </p:nvSpPr>
        <p:spPr>
          <a:xfrm>
            <a:off x="628650" y="1242873"/>
            <a:ext cx="7886700" cy="5388141"/>
          </a:xfrm>
        </p:spPr>
        <p:txBody>
          <a:bodyPr>
            <a:normAutofit fontScale="92500" lnSpcReduction="20000"/>
          </a:bodyPr>
          <a:lstStyle/>
          <a:p>
            <a:pPr marL="0" indent="0">
              <a:lnSpc>
                <a:spcPct val="170000"/>
              </a:lnSpc>
              <a:buNone/>
            </a:pPr>
            <a:r>
              <a:rPr lang="en-US" sz="2100" b="1" u="sng" dirty="0">
                <a:latin typeface="Times New Roman" panose="02020603050405020304" pitchFamily="18" charset="0"/>
                <a:cs typeface="Times New Roman" panose="02020603050405020304" pitchFamily="18" charset="0"/>
              </a:rPr>
              <a:t>Software Requirements:</a:t>
            </a:r>
          </a:p>
          <a:p>
            <a:pPr algn="just">
              <a:lnSpc>
                <a:spcPct val="170000"/>
              </a:lnSpc>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Operating system 	   	: Windows XP/7/10</a:t>
            </a:r>
            <a:endParaRPr lang="en-IN" sz="1800" b="1"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Software		:  Python 3.6 or high version</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IDE                              	:  PyCharm.</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Framework                            :   Flask  </a:t>
            </a:r>
          </a:p>
          <a:p>
            <a:pPr algn="just">
              <a:lnSpc>
                <a:spcPct val="150000"/>
              </a:lnSpc>
              <a:spcAft>
                <a:spcPts val="1000"/>
              </a:spcAft>
            </a:pPr>
            <a:r>
              <a:rPr lang="en-IN" sz="2400" b="1" u="sng" dirty="0">
                <a:latin typeface="Times New Roman" panose="02020603050405020304" pitchFamily="18" charset="0"/>
                <a:ea typeface="Calibri" panose="020F0502020204030204" pitchFamily="34" charset="0"/>
                <a:cs typeface="Times New Roman" panose="02020603050405020304" pitchFamily="18" charset="0"/>
              </a:rPr>
              <a:t>Hardware Requirements</a:t>
            </a:r>
            <a:r>
              <a:rPr lang="en-IN" sz="2400" b="1" dirty="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50000"/>
              </a:lnSpc>
              <a:spcAft>
                <a:spcPts val="1000"/>
              </a:spcAft>
            </a:pPr>
            <a:r>
              <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RAM			:  8 GB</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Hard disk		:  More than 500 GB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Processor		:  Intel 5th generation or high.</a:t>
            </a:r>
            <a:endParaRPr lang="en-IN" sz="1800" b="1" dirty="0">
              <a:latin typeface="Times New Roman" panose="02020603050405020304" pitchFamily="18" charset="0"/>
              <a:ea typeface="Times New Roman" panose="02020603050405020304" pitchFamily="18" charset="0"/>
            </a:endParaRPr>
          </a:p>
          <a:p>
            <a:pPr marL="0" indent="0" algn="just">
              <a:lnSpc>
                <a:spcPct val="150000"/>
              </a:lnSpc>
              <a:spcBef>
                <a:spcPts val="510"/>
              </a:spcBef>
              <a:spcAft>
                <a:spcPts val="600"/>
              </a:spcAft>
              <a:buNone/>
            </a:pPr>
            <a:endParaRPr lang="en-IN" sz="15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500" b="1" dirty="0"/>
          </a:p>
          <a:p>
            <a:pPr marL="0" indent="0">
              <a:buNone/>
            </a:pPr>
            <a:endParaRPr lang="en-US" sz="1500" b="1" dirty="0"/>
          </a:p>
          <a:p>
            <a:pPr marL="0" indent="0">
              <a:buNone/>
            </a:pPr>
            <a:endParaRPr lang="en-US" dirty="0"/>
          </a:p>
        </p:txBody>
      </p:sp>
      <p:sp>
        <p:nvSpPr>
          <p:cNvPr id="4" name="Google Shape;93;p1">
            <a:extLst>
              <a:ext uri="{FF2B5EF4-FFF2-40B4-BE49-F238E27FC236}">
                <a16:creationId xmlns:a16="http://schemas.microsoft.com/office/drawing/2014/main" id="{50FE5638-915D-0AAB-7368-FC3AD3488BCD}"/>
              </a:ext>
            </a:extLst>
          </p:cNvPr>
          <p:cNvSpPr/>
          <p:nvPr/>
        </p:nvSpPr>
        <p:spPr>
          <a:xfrm>
            <a:off x="88777" y="109891"/>
            <a:ext cx="8922058"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D84745BB-DBF0-9E8F-157A-37451142941D}"/>
              </a:ext>
            </a:extLst>
          </p:cNvPr>
          <p:cNvSpPr/>
          <p:nvPr/>
        </p:nvSpPr>
        <p:spPr>
          <a:xfrm>
            <a:off x="8172449" y="6219029"/>
            <a:ext cx="412257" cy="411985"/>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12</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925948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017EB-4B64-AE3D-EAC7-884A40796119}"/>
              </a:ext>
            </a:extLst>
          </p:cNvPr>
          <p:cNvSpPr>
            <a:spLocks noGrp="1"/>
          </p:cNvSpPr>
          <p:nvPr>
            <p:ph type="title"/>
          </p:nvPr>
        </p:nvSpPr>
        <p:spPr>
          <a:xfrm>
            <a:off x="423666" y="314347"/>
            <a:ext cx="7954911" cy="985533"/>
          </a:xfrm>
        </p:spPr>
        <p:txBody>
          <a:bodyPr>
            <a:normAutofit/>
          </a:bodyPr>
          <a:lstStyle/>
          <a:p>
            <a:pPr algn="ctr"/>
            <a:r>
              <a:rPr lang="en-US" sz="3200" b="1" dirty="0">
                <a:latin typeface="Times New Roman" panose="02020603050405020304" pitchFamily="18" charset="0"/>
                <a:cs typeface="Times New Roman" panose="02020603050405020304" pitchFamily="18" charset="0"/>
              </a:rPr>
              <a:t>DATASET DESCRIPTION</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6820E4-45A0-EE3A-E2B1-B2B48A58ECBC}"/>
              </a:ext>
            </a:extLst>
          </p:cNvPr>
          <p:cNvSpPr>
            <a:spLocks noGrp="1"/>
          </p:cNvSpPr>
          <p:nvPr>
            <p:ph idx="1"/>
          </p:nvPr>
        </p:nvSpPr>
        <p:spPr>
          <a:xfrm>
            <a:off x="628650" y="1504335"/>
            <a:ext cx="7886700" cy="4672628"/>
          </a:xfrm>
        </p:spPr>
        <p:txBody>
          <a:bodyPr>
            <a:normAutofit lnSpcReduction="10000"/>
          </a:bodyPr>
          <a:lstStyle/>
          <a:p>
            <a:pPr>
              <a:lnSpc>
                <a:spcPct val="150000"/>
              </a:lnSpc>
            </a:pPr>
            <a:r>
              <a:rPr lang="en-US" sz="1600" dirty="0">
                <a:latin typeface="Times New Roman" panose="02020603050405020304" pitchFamily="18" charset="0"/>
                <a:cs typeface="Times New Roman" panose="02020603050405020304" pitchFamily="18" charset="0"/>
              </a:rPr>
              <a:t>Text file is used for detecting Hate Speech</a:t>
            </a:r>
          </a:p>
          <a:p>
            <a:pPr>
              <a:lnSpc>
                <a:spcPct val="150000"/>
              </a:lnSpc>
            </a:pPr>
            <a:r>
              <a:rPr lang="en-US" sz="1600" dirty="0">
                <a:latin typeface="Times New Roman" panose="02020603050405020304" pitchFamily="18" charset="0"/>
                <a:cs typeface="Times New Roman" panose="02020603050405020304" pitchFamily="18" charset="0"/>
              </a:rPr>
              <a:t>Size of the dataset:-7.53 MB</a:t>
            </a:r>
          </a:p>
          <a:p>
            <a:pPr>
              <a:lnSpc>
                <a:spcPct val="150000"/>
              </a:lnSpc>
            </a:pPr>
            <a:r>
              <a:rPr lang="en-US" sz="1600" dirty="0">
                <a:latin typeface="Times New Roman" panose="02020603050405020304" pitchFamily="18" charset="0"/>
                <a:cs typeface="Times New Roman" panose="02020603050405020304" pitchFamily="18" charset="0"/>
              </a:rPr>
              <a:t>The dataset contains 40740 entries.</a:t>
            </a:r>
            <a:endParaRPr lang="en-IN" sz="1600" dirty="0">
              <a:latin typeface="Times New Roman" panose="02020603050405020304" pitchFamily="18" charset="0"/>
              <a:cs typeface="Times New Roman" panose="02020603050405020304" pitchFamily="18" charset="0"/>
            </a:endParaRPr>
          </a:p>
          <a:p>
            <a:pPr>
              <a:lnSpc>
                <a:spcPct val="150000"/>
              </a:lnSpc>
            </a:pPr>
            <a:r>
              <a:rPr lang="en-IN" sz="1600" dirty="0">
                <a:latin typeface="Times New Roman" panose="02020603050405020304" pitchFamily="18" charset="0"/>
                <a:cs typeface="Times New Roman" panose="02020603050405020304" pitchFamily="18" charset="0"/>
              </a:rPr>
              <a:t>All 40740 entries are used.</a:t>
            </a:r>
          </a:p>
          <a:p>
            <a:pPr>
              <a:lnSpc>
                <a:spcPct val="150000"/>
              </a:lnSpc>
            </a:pPr>
            <a:r>
              <a:rPr lang="en-IN" sz="1600" dirty="0">
                <a:latin typeface="Times New Roman" panose="02020603050405020304" pitchFamily="18" charset="0"/>
                <a:cs typeface="Times New Roman" panose="02020603050405020304" pitchFamily="18" charset="0"/>
              </a:rPr>
              <a:t>The Dataset contains 10 fields,</a:t>
            </a:r>
          </a:p>
          <a:p>
            <a:pPr>
              <a:lnSpc>
                <a:spcPct val="150000"/>
              </a:lnSpc>
            </a:pPr>
            <a:r>
              <a:rPr lang="en-IN" sz="1600" dirty="0">
                <a:latin typeface="Times New Roman" panose="02020603050405020304" pitchFamily="18" charset="0"/>
                <a:cs typeface="Times New Roman" panose="02020603050405020304" pitchFamily="18" charset="0"/>
              </a:rPr>
              <a:t>Training Data: 80%</a:t>
            </a:r>
          </a:p>
          <a:p>
            <a:pPr>
              <a:lnSpc>
                <a:spcPct val="150000"/>
              </a:lnSpc>
            </a:pPr>
            <a:r>
              <a:rPr lang="en-IN" sz="1600" dirty="0">
                <a:latin typeface="Times New Roman" panose="02020603050405020304" pitchFamily="18" charset="0"/>
                <a:cs typeface="Times New Roman" panose="02020603050405020304" pitchFamily="18" charset="0"/>
              </a:rPr>
              <a:t>Testing Data:20%</a:t>
            </a:r>
          </a:p>
          <a:p>
            <a:pPr>
              <a:lnSpc>
                <a:spcPct val="150000"/>
              </a:lnSpc>
            </a:pPr>
            <a:r>
              <a:rPr lang="en-IN" sz="1600" dirty="0">
                <a:latin typeface="Times New Roman" panose="02020603050405020304" pitchFamily="18" charset="0"/>
                <a:cs typeface="Times New Roman" panose="02020603050405020304" pitchFamily="18" charset="0"/>
              </a:rPr>
              <a:t>Dataset is Collected from the reference of the Kaggle website</a:t>
            </a:r>
          </a:p>
          <a:p>
            <a:pPr>
              <a:lnSpc>
                <a:spcPct val="150000"/>
              </a:lnSpc>
            </a:pPr>
            <a:r>
              <a:rPr lang="en-IN" sz="1600" dirty="0">
                <a:latin typeface="Times New Roman" panose="02020603050405020304" pitchFamily="18" charset="0"/>
                <a:cs typeface="Times New Roman" panose="02020603050405020304" pitchFamily="18" charset="0"/>
                <a:hlinkClick r:id="rId2"/>
              </a:rPr>
              <a:t>https://www.kaggle.com/code/tarushi89/hate-speech-data-analysis/data</a:t>
            </a:r>
            <a:endParaRPr lang="en-IN" sz="1600" dirty="0">
              <a:latin typeface="Times New Roman" panose="02020603050405020304" pitchFamily="18"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hlinkClick r:id="rId3" action="ppaction://hlinkfile"/>
              </a:rPr>
              <a:t>2020-12-31-DynamicallyGeneratedHateDataset-entries-v0.1.csv</a:t>
            </a:r>
            <a:endParaRPr lang="en-US" sz="1600" dirty="0">
              <a:latin typeface="Times New Roman" panose="02020603050405020304" pitchFamily="18" charset="0"/>
              <a:cs typeface="Times New Roman" panose="02020603050405020304" pitchFamily="18" charset="0"/>
            </a:endParaRPr>
          </a:p>
        </p:txBody>
      </p:sp>
      <p:sp>
        <p:nvSpPr>
          <p:cNvPr id="4" name="Google Shape;93;p1">
            <a:extLst>
              <a:ext uri="{FF2B5EF4-FFF2-40B4-BE49-F238E27FC236}">
                <a16:creationId xmlns:a16="http://schemas.microsoft.com/office/drawing/2014/main" id="{23B631CC-C895-8C0B-A0E5-D7396CC30714}"/>
              </a:ext>
            </a:extLst>
          </p:cNvPr>
          <p:cNvSpPr/>
          <p:nvPr/>
        </p:nvSpPr>
        <p:spPr>
          <a:xfrm>
            <a:off x="88777" y="109891"/>
            <a:ext cx="8922058"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7AA2C7B8-D462-F1CC-E70A-29910E1B3C84}"/>
              </a:ext>
            </a:extLst>
          </p:cNvPr>
          <p:cNvSpPr/>
          <p:nvPr/>
        </p:nvSpPr>
        <p:spPr>
          <a:xfrm>
            <a:off x="8172449" y="6219029"/>
            <a:ext cx="412257" cy="411985"/>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13</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183634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p1">
            <a:extLst>
              <a:ext uri="{FF2B5EF4-FFF2-40B4-BE49-F238E27FC236}">
                <a16:creationId xmlns:a16="http://schemas.microsoft.com/office/drawing/2014/main" id="{BE71D787-2E70-4AAC-D74A-A95DF63E7EF4}"/>
              </a:ext>
            </a:extLst>
          </p:cNvPr>
          <p:cNvSpPr/>
          <p:nvPr/>
        </p:nvSpPr>
        <p:spPr>
          <a:xfrm>
            <a:off x="88777" y="109891"/>
            <a:ext cx="8922058"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B673BA75-E4D5-EB75-87CB-F90AE702AF97}"/>
              </a:ext>
            </a:extLst>
          </p:cNvPr>
          <p:cNvPicPr>
            <a:picLocks noChangeAspect="1"/>
          </p:cNvPicPr>
          <p:nvPr/>
        </p:nvPicPr>
        <p:blipFill>
          <a:blip r:embed="rId2"/>
          <a:stretch>
            <a:fillRect/>
          </a:stretch>
        </p:blipFill>
        <p:spPr>
          <a:xfrm>
            <a:off x="353960" y="226986"/>
            <a:ext cx="8318092" cy="6321298"/>
          </a:xfrm>
          <a:prstGeom prst="rect">
            <a:avLst/>
          </a:prstGeom>
        </p:spPr>
      </p:pic>
      <p:sp>
        <p:nvSpPr>
          <p:cNvPr id="5" name="Google Shape;94;p1">
            <a:extLst>
              <a:ext uri="{FF2B5EF4-FFF2-40B4-BE49-F238E27FC236}">
                <a16:creationId xmlns:a16="http://schemas.microsoft.com/office/drawing/2014/main" id="{53E452E1-D45F-429A-B563-8924F1256983}"/>
              </a:ext>
            </a:extLst>
          </p:cNvPr>
          <p:cNvSpPr/>
          <p:nvPr/>
        </p:nvSpPr>
        <p:spPr>
          <a:xfrm>
            <a:off x="8172449" y="6219029"/>
            <a:ext cx="412257" cy="411985"/>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14</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877363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F2C45-642F-599A-2CEE-D4838920FF5E}"/>
              </a:ext>
            </a:extLst>
          </p:cNvPr>
          <p:cNvSpPr>
            <a:spLocks noGrp="1"/>
          </p:cNvSpPr>
          <p:nvPr>
            <p:ph type="title"/>
          </p:nvPr>
        </p:nvSpPr>
        <p:spPr>
          <a:xfrm>
            <a:off x="628654" y="-421125"/>
            <a:ext cx="7886700" cy="2693807"/>
          </a:xfrm>
        </p:spPr>
        <p:txBody>
          <a:bodyPr>
            <a:normAutofit/>
          </a:bodyPr>
          <a:lstStyle/>
          <a:p>
            <a:pPr algn="ctr"/>
            <a:r>
              <a:rPr lang="en-US" sz="2800" b="1" dirty="0">
                <a:latin typeface="Times New Roman" panose="02020603050405020304" pitchFamily="18" charset="0"/>
                <a:cs typeface="Times New Roman" panose="02020603050405020304" pitchFamily="18" charset="0"/>
              </a:rPr>
              <a:t>Algorithm</a:t>
            </a:r>
          </a:p>
        </p:txBody>
      </p:sp>
      <p:sp>
        <p:nvSpPr>
          <p:cNvPr id="3" name="Content Placeholder 2">
            <a:extLst>
              <a:ext uri="{FF2B5EF4-FFF2-40B4-BE49-F238E27FC236}">
                <a16:creationId xmlns:a16="http://schemas.microsoft.com/office/drawing/2014/main" id="{1F9036F5-E104-306A-6DB6-CBEDCCF9CF6E}"/>
              </a:ext>
            </a:extLst>
          </p:cNvPr>
          <p:cNvSpPr>
            <a:spLocks noGrp="1"/>
          </p:cNvSpPr>
          <p:nvPr>
            <p:ph idx="1"/>
          </p:nvPr>
        </p:nvSpPr>
        <p:spPr>
          <a:xfrm>
            <a:off x="554009" y="1213054"/>
            <a:ext cx="7886700" cy="2866256"/>
          </a:xfrm>
        </p:spPr>
        <p:txBody>
          <a:bodyPr>
            <a:normAutofit fontScale="47500" lnSpcReduction="20000"/>
          </a:bodyPr>
          <a:lstStyle/>
          <a:p>
            <a:pPr marL="0" indent="0" algn="just">
              <a:lnSpc>
                <a:spcPct val="150000"/>
              </a:lnSpc>
              <a:buNone/>
            </a:pPr>
            <a:r>
              <a:rPr lang="en-US" sz="3600" b="1" dirty="0">
                <a:latin typeface="Times New Roman" panose="02020603050405020304" pitchFamily="18" charset="0"/>
                <a:cs typeface="Times New Roman" panose="02020603050405020304" pitchFamily="18" charset="0"/>
              </a:rPr>
              <a:t>Logistic Regression :</a:t>
            </a:r>
          </a:p>
          <a:p>
            <a:pPr marL="0" indent="0" algn="just">
              <a:lnSpc>
                <a:spcPct val="150000"/>
              </a:lnSpc>
              <a:buNone/>
            </a:pPr>
            <a:r>
              <a:rPr lang="en-US" sz="3400" dirty="0">
                <a:latin typeface="Times New Roman" panose="02020603050405020304" pitchFamily="18" charset="0"/>
                <a:cs typeface="Times New Roman" panose="02020603050405020304" pitchFamily="18" charset="0"/>
              </a:rPr>
              <a:t>Logistic Regression was used in the early twentieth century. It was then used in many social science applications. Logistic Regression is used when the dependent variable (target) is categorical.</a:t>
            </a:r>
            <a:endParaRPr lang="en-IN" sz="3400" dirty="0">
              <a:latin typeface="Times New Roman" panose="02020603050405020304" pitchFamily="18" charset="0"/>
              <a:cs typeface="Times New Roman" panose="02020603050405020304" pitchFamily="18" charset="0"/>
            </a:endParaRPr>
          </a:p>
          <a:p>
            <a:pPr marL="0" indent="0" algn="just">
              <a:lnSpc>
                <a:spcPct val="150000"/>
              </a:lnSpc>
              <a:buNone/>
            </a:pPr>
            <a:r>
              <a:rPr lang="en-US" sz="3400" dirty="0">
                <a:latin typeface="Times New Roman" panose="02020603050405020304" pitchFamily="18" charset="0"/>
                <a:cs typeface="Times New Roman" panose="02020603050405020304" pitchFamily="18" charset="0"/>
              </a:rPr>
              <a:t>For example,</a:t>
            </a:r>
            <a:endParaRPr lang="en-IN" sz="3400" dirty="0">
              <a:latin typeface="Times New Roman" panose="02020603050405020304" pitchFamily="18" charset="0"/>
              <a:cs typeface="Times New Roman" panose="02020603050405020304" pitchFamily="18" charset="0"/>
            </a:endParaRPr>
          </a:p>
          <a:p>
            <a:pPr algn="just">
              <a:lnSpc>
                <a:spcPct val="150000"/>
              </a:lnSpc>
            </a:pPr>
            <a:r>
              <a:rPr lang="en-US" sz="3400" dirty="0">
                <a:latin typeface="Times New Roman" panose="02020603050405020304" pitchFamily="18" charset="0"/>
                <a:cs typeface="Times New Roman" panose="02020603050405020304" pitchFamily="18" charset="0"/>
              </a:rPr>
              <a:t>To predict whether an email is a spam (1) or not (0)</a:t>
            </a:r>
            <a:endParaRPr lang="en-IN" sz="3400" dirty="0">
              <a:latin typeface="Times New Roman" panose="02020603050405020304" pitchFamily="18" charset="0"/>
              <a:cs typeface="Times New Roman" panose="02020603050405020304" pitchFamily="18" charset="0"/>
            </a:endParaRPr>
          </a:p>
          <a:p>
            <a:pPr algn="just">
              <a:lnSpc>
                <a:spcPct val="150000"/>
              </a:lnSpc>
            </a:pPr>
            <a:r>
              <a:rPr lang="en-US" sz="3400" dirty="0">
                <a:latin typeface="Times New Roman" panose="02020603050405020304" pitchFamily="18" charset="0"/>
                <a:cs typeface="Times New Roman" panose="02020603050405020304" pitchFamily="18" charset="0"/>
              </a:rPr>
              <a:t>Whether the tumor is malignant (1) or not (0)</a:t>
            </a:r>
            <a:endParaRPr lang="en-IN" sz="3400" dirty="0">
              <a:latin typeface="Times New Roman" panose="02020603050405020304" pitchFamily="18" charset="0"/>
              <a:cs typeface="Times New Roman" panose="02020603050405020304" pitchFamily="18" charset="0"/>
            </a:endParaRPr>
          </a:p>
          <a:p>
            <a:pPr marL="0" indent="0" algn="just">
              <a:buNone/>
            </a:pPr>
            <a:endParaRPr lang="en-US" dirty="0"/>
          </a:p>
        </p:txBody>
      </p:sp>
      <p:sp>
        <p:nvSpPr>
          <p:cNvPr id="6" name="Google Shape;94;p1">
            <a:extLst>
              <a:ext uri="{FF2B5EF4-FFF2-40B4-BE49-F238E27FC236}">
                <a16:creationId xmlns:a16="http://schemas.microsoft.com/office/drawing/2014/main" id="{965D0325-423F-8CF3-EF21-C7A293D2F54A}"/>
              </a:ext>
            </a:extLst>
          </p:cNvPr>
          <p:cNvSpPr/>
          <p:nvPr/>
        </p:nvSpPr>
        <p:spPr>
          <a:xfrm>
            <a:off x="8132399"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15</a:t>
            </a:r>
            <a:endParaRPr sz="1050" dirty="0">
              <a:solidFill>
                <a:srgbClr val="FFFFFF"/>
              </a:solidFill>
              <a:latin typeface="Libre Franklin"/>
              <a:ea typeface="Libre Franklin"/>
              <a:cs typeface="Libre Franklin"/>
              <a:sym typeface="Libre Franklin"/>
            </a:endParaRPr>
          </a:p>
        </p:txBody>
      </p:sp>
      <p:sp>
        <p:nvSpPr>
          <p:cNvPr id="10" name="Google Shape;93;p1">
            <a:extLst>
              <a:ext uri="{FF2B5EF4-FFF2-40B4-BE49-F238E27FC236}">
                <a16:creationId xmlns:a16="http://schemas.microsoft.com/office/drawing/2014/main" id="{4BFC5496-4664-450C-485E-667E3F5FA8DE}"/>
              </a:ext>
            </a:extLst>
          </p:cNvPr>
          <p:cNvSpPr/>
          <p:nvPr/>
        </p:nvSpPr>
        <p:spPr>
          <a:xfrm>
            <a:off x="115410" y="109891"/>
            <a:ext cx="8895425"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1">
              <a:solidFill>
                <a:schemeClr val="lt1"/>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DFA7EEF9-B989-9938-6D8B-AEEB1FA3C6B8}"/>
              </a:ext>
            </a:extLst>
          </p:cNvPr>
          <p:cNvSpPr txBox="1"/>
          <p:nvPr/>
        </p:nvSpPr>
        <p:spPr>
          <a:xfrm>
            <a:off x="790987" y="5843710"/>
            <a:ext cx="6341806"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Z is the Value of the response variable</a:t>
            </a:r>
          </a:p>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Ɵ  is the Intercept</a:t>
            </a:r>
          </a:p>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x1, x2…….. Are the regression coefficients</a:t>
            </a:r>
            <a:endParaRPr lang="en-IN" sz="1500" dirty="0">
              <a:latin typeface="Times New Roman" panose="02020603050405020304" pitchFamily="18" charset="0"/>
              <a:cs typeface="Times New Roman" panose="02020603050405020304" pitchFamily="18" charset="0"/>
            </a:endParaRPr>
          </a:p>
          <a:p>
            <a:endParaRPr lang="en-IN" sz="1500" dirty="0"/>
          </a:p>
        </p:txBody>
      </p:sp>
      <p:pic>
        <p:nvPicPr>
          <p:cNvPr id="7" name="Picture 6">
            <a:extLst>
              <a:ext uri="{FF2B5EF4-FFF2-40B4-BE49-F238E27FC236}">
                <a16:creationId xmlns:a16="http://schemas.microsoft.com/office/drawing/2014/main" id="{C46370EE-499D-905B-C385-B8D4C9BCC499}"/>
              </a:ext>
            </a:extLst>
          </p:cNvPr>
          <p:cNvPicPr>
            <a:picLocks noChangeAspect="1"/>
          </p:cNvPicPr>
          <p:nvPr/>
        </p:nvPicPr>
        <p:blipFill rotWithShape="1">
          <a:blip r:embed="rId2"/>
          <a:srcRect l="31867" t="50000" r="28163" b="39751"/>
          <a:stretch/>
        </p:blipFill>
        <p:spPr>
          <a:xfrm>
            <a:off x="1341493" y="5396519"/>
            <a:ext cx="2988770" cy="431102"/>
          </a:xfrm>
          <a:prstGeom prst="rect">
            <a:avLst/>
          </a:prstGeom>
        </p:spPr>
      </p:pic>
      <p:sp>
        <p:nvSpPr>
          <p:cNvPr id="8" name="TextBox 7">
            <a:extLst>
              <a:ext uri="{FF2B5EF4-FFF2-40B4-BE49-F238E27FC236}">
                <a16:creationId xmlns:a16="http://schemas.microsoft.com/office/drawing/2014/main" id="{B63B27B1-E6B9-7425-A0C6-44A80AF6DA35}"/>
              </a:ext>
            </a:extLst>
          </p:cNvPr>
          <p:cNvSpPr txBox="1"/>
          <p:nvPr/>
        </p:nvSpPr>
        <p:spPr>
          <a:xfrm>
            <a:off x="790987" y="5474271"/>
            <a:ext cx="550506" cy="307777"/>
          </a:xfrm>
          <a:prstGeom prst="rect">
            <a:avLst/>
          </a:prstGeom>
          <a:noFill/>
        </p:spPr>
        <p:txBody>
          <a:bodyPr wrap="square" rtlCol="0">
            <a:spAutoFit/>
          </a:bodyPr>
          <a:lstStyle/>
          <a:p>
            <a:r>
              <a:rPr lang="en-US" sz="1400" dirty="0"/>
              <a:t>Here</a:t>
            </a:r>
            <a:endParaRPr lang="en-IN" sz="1400" dirty="0"/>
          </a:p>
        </p:txBody>
      </p:sp>
      <p:pic>
        <p:nvPicPr>
          <p:cNvPr id="13" name="Picture 12">
            <a:extLst>
              <a:ext uri="{FF2B5EF4-FFF2-40B4-BE49-F238E27FC236}">
                <a16:creationId xmlns:a16="http://schemas.microsoft.com/office/drawing/2014/main" id="{C8177CB6-A665-775E-EF60-AA2A011064AC}"/>
              </a:ext>
            </a:extLst>
          </p:cNvPr>
          <p:cNvPicPr>
            <a:picLocks noChangeAspect="1"/>
          </p:cNvPicPr>
          <p:nvPr/>
        </p:nvPicPr>
        <p:blipFill rotWithShape="1">
          <a:blip r:embed="rId3"/>
          <a:srcRect l="30645" t="27519" r="35484" b="62157"/>
          <a:stretch/>
        </p:blipFill>
        <p:spPr>
          <a:xfrm>
            <a:off x="790987" y="4276969"/>
            <a:ext cx="3097163" cy="53101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85D3CA-79EC-4219-FCCB-AAAD22AB634C}"/>
                  </a:ext>
                </a:extLst>
              </p:cNvPr>
              <p:cNvSpPr txBox="1"/>
              <p:nvPr/>
            </p:nvSpPr>
            <p:spPr>
              <a:xfrm>
                <a:off x="1716832" y="4650469"/>
                <a:ext cx="3331029" cy="571182"/>
              </a:xfrm>
              <a:prstGeom prst="rect">
                <a:avLst/>
              </a:prstGeom>
              <a:noFill/>
            </p:spPr>
            <p:txBody>
              <a:bodyPr wrap="square" lIns="0" tIns="0" rIns="0" bIns="0" rtlCol="0">
                <a:spAutoFit/>
              </a:bodyPr>
              <a:lstStyle/>
              <a:p>
                <a:r>
                  <a:rPr lang="en-US" sz="2400" dirty="0">
                    <a:latin typeface="Times New Roman" panose="02020603050405020304" pitchFamily="18" charset="0"/>
                    <a:cs typeface="Times New Roman" panose="02020603050405020304" pitchFamily="18" charset="0"/>
                  </a:rPr>
                  <a:t>G(x)=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𝑧</m:t>
                            </m:r>
                          </m:sup>
                        </m:sSup>
                        <m:r>
                          <a:rPr lang="en-US" sz="2400" i="1">
                            <a:latin typeface="Cambria Math" panose="02040503050406030204" pitchFamily="18" charset="0"/>
                          </a:rPr>
                          <m:t>)</m:t>
                        </m:r>
                      </m:den>
                    </m:f>
                  </m:oMath>
                </a14:m>
                <a:endParaRPr lang="en-IN"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185D3CA-79EC-4219-FCCB-AAAD22AB634C}"/>
                  </a:ext>
                </a:extLst>
              </p:cNvPr>
              <p:cNvSpPr txBox="1">
                <a:spLocks noRot="1" noChangeAspect="1" noMove="1" noResize="1" noEditPoints="1" noAdjustHandles="1" noChangeArrowheads="1" noChangeShapeType="1" noTextEdit="1"/>
              </p:cNvSpPr>
              <p:nvPr/>
            </p:nvSpPr>
            <p:spPr>
              <a:xfrm>
                <a:off x="1716832" y="4650469"/>
                <a:ext cx="3331029" cy="571182"/>
              </a:xfrm>
              <a:prstGeom prst="rect">
                <a:avLst/>
              </a:prstGeom>
              <a:blipFill>
                <a:blip r:embed="rId4"/>
                <a:stretch>
                  <a:fillRect l="-5678" t="-4255" b="-8511"/>
                </a:stretch>
              </a:blipFill>
            </p:spPr>
            <p:txBody>
              <a:bodyPr/>
              <a:lstStyle/>
              <a:p>
                <a:r>
                  <a:rPr lang="en-IN">
                    <a:noFill/>
                  </a:rPr>
                  <a:t> </a:t>
                </a:r>
              </a:p>
            </p:txBody>
          </p:sp>
        </mc:Fallback>
      </mc:AlternateContent>
    </p:spTree>
    <p:extLst>
      <p:ext uri="{BB962C8B-B14F-4D97-AF65-F5344CB8AC3E}">
        <p14:creationId xmlns:p14="http://schemas.microsoft.com/office/powerpoint/2010/main" val="777286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3;p1">
            <a:extLst>
              <a:ext uri="{FF2B5EF4-FFF2-40B4-BE49-F238E27FC236}">
                <a16:creationId xmlns:a16="http://schemas.microsoft.com/office/drawing/2014/main" id="{C41DB05D-65E6-D4FC-E1FF-1296531E650A}"/>
              </a:ext>
            </a:extLst>
          </p:cNvPr>
          <p:cNvSpPr/>
          <p:nvPr/>
        </p:nvSpPr>
        <p:spPr>
          <a:xfrm>
            <a:off x="124287" y="136524"/>
            <a:ext cx="8895425"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1">
              <a:solidFill>
                <a:schemeClr val="lt1"/>
              </a:solidFill>
              <a:latin typeface="Times New Roman"/>
              <a:ea typeface="Times New Roman"/>
              <a:cs typeface="Times New Roman"/>
              <a:sym typeface="Times New Roman"/>
            </a:endParaRPr>
          </a:p>
        </p:txBody>
      </p:sp>
      <p:sp>
        <p:nvSpPr>
          <p:cNvPr id="4" name="Google Shape;94;p1">
            <a:extLst>
              <a:ext uri="{FF2B5EF4-FFF2-40B4-BE49-F238E27FC236}">
                <a16:creationId xmlns:a16="http://schemas.microsoft.com/office/drawing/2014/main" id="{220BD4FC-1003-3F39-8C54-932E2927CFAF}"/>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16</a:t>
            </a:r>
            <a:endParaRPr sz="1050" dirty="0">
              <a:solidFill>
                <a:srgbClr val="FFFFFF"/>
              </a:solidFill>
              <a:latin typeface="Libre Franklin"/>
              <a:ea typeface="Libre Franklin"/>
              <a:cs typeface="Libre Franklin"/>
              <a:sym typeface="Libre Franklin"/>
            </a:endParaRPr>
          </a:p>
        </p:txBody>
      </p:sp>
      <p:sp>
        <p:nvSpPr>
          <p:cNvPr id="7" name="TextBox 6">
            <a:extLst>
              <a:ext uri="{FF2B5EF4-FFF2-40B4-BE49-F238E27FC236}">
                <a16:creationId xmlns:a16="http://schemas.microsoft.com/office/drawing/2014/main" id="{B8DE4D04-B8BE-8529-BED5-EA30EA18B8E4}"/>
              </a:ext>
            </a:extLst>
          </p:cNvPr>
          <p:cNvSpPr txBox="1"/>
          <p:nvPr/>
        </p:nvSpPr>
        <p:spPr>
          <a:xfrm>
            <a:off x="434023" y="317013"/>
            <a:ext cx="7511845" cy="5816977"/>
          </a:xfrm>
          <a:prstGeom prst="rect">
            <a:avLst/>
          </a:prstGeom>
          <a:noFill/>
        </p:spPr>
        <p:txBody>
          <a:bodyPr wrap="square">
            <a:spAutoFit/>
          </a:bodyPr>
          <a:lstStyle/>
          <a:p>
            <a:pPr marL="0" indent="0" algn="just">
              <a:buNone/>
            </a:pPr>
            <a:endParaRPr lang="en-US" sz="1800" b="0" i="0" dirty="0">
              <a:solidFill>
                <a:srgbClr val="000000"/>
              </a:solidFill>
              <a:effectLst/>
              <a:latin typeface="inter-regular"/>
            </a:endParaRPr>
          </a:p>
          <a:p>
            <a:pPr marL="0" indent="0" algn="just">
              <a:buNone/>
            </a:pPr>
            <a:r>
              <a:rPr lang="en-IN" sz="2400" b="1" i="0" dirty="0">
                <a:effectLst/>
                <a:latin typeface="Times New Roman" panose="02020603050405020304" pitchFamily="18" charset="0"/>
                <a:cs typeface="Times New Roman" panose="02020603050405020304" pitchFamily="18" charset="0"/>
              </a:rPr>
              <a:t>The algorithm in Logistic Regression:</a:t>
            </a:r>
          </a:p>
          <a:p>
            <a:pPr marL="0" indent="0" algn="just">
              <a:buNone/>
            </a:pPr>
            <a:endParaRPr lang="en-US" sz="24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solidFill>
                  <a:srgbClr val="000000"/>
                </a:solidFill>
                <a:latin typeface="Times New Roman" panose="02020603050405020304" pitchFamily="18" charset="0"/>
                <a:cs typeface="Times New Roman" panose="02020603050405020304" pitchFamily="18" charset="0"/>
              </a:rPr>
              <a:t>Step:-1</a:t>
            </a:r>
          </a:p>
          <a:p>
            <a:pPr lvl="1" algn="just">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Data Pre-processing step</a:t>
            </a:r>
          </a:p>
          <a:p>
            <a:pPr marL="285750" indent="-285750" algn="just">
              <a:lnSpc>
                <a:spcPct val="150000"/>
              </a:lnSpc>
              <a:buFont typeface="Arial" panose="020B0604020202020204" pitchFamily="34" charset="0"/>
              <a:buChar char="•"/>
            </a:pPr>
            <a:r>
              <a:rPr lang="en-US" b="1" dirty="0">
                <a:solidFill>
                  <a:srgbClr val="000000"/>
                </a:solidFill>
                <a:latin typeface="Times New Roman" panose="02020603050405020304" pitchFamily="18" charset="0"/>
                <a:cs typeface="Times New Roman" panose="02020603050405020304" pitchFamily="18" charset="0"/>
              </a:rPr>
              <a:t>Step:-2</a:t>
            </a:r>
          </a:p>
          <a:p>
            <a:pPr lvl="1" algn="just">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Fitting Logistic Regression to the Training set</a:t>
            </a:r>
          </a:p>
          <a:p>
            <a:pPr marL="285750" indent="-285750" algn="just">
              <a:lnSpc>
                <a:spcPct val="150000"/>
              </a:lnSpc>
              <a:buFont typeface="Arial" panose="020B0604020202020204" pitchFamily="34" charset="0"/>
              <a:buChar char="•"/>
            </a:pPr>
            <a:r>
              <a:rPr lang="en-US" b="1" dirty="0">
                <a:solidFill>
                  <a:srgbClr val="000000"/>
                </a:solidFill>
                <a:latin typeface="Times New Roman" panose="02020603050405020304" pitchFamily="18" charset="0"/>
                <a:cs typeface="Times New Roman" panose="02020603050405020304" pitchFamily="18" charset="0"/>
              </a:rPr>
              <a:t>Step:-3</a:t>
            </a:r>
          </a:p>
          <a:p>
            <a:pPr lvl="1" algn="just">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Predicting the test result</a:t>
            </a:r>
          </a:p>
          <a:p>
            <a:pPr marL="285750" indent="-285750" algn="just">
              <a:lnSpc>
                <a:spcPct val="150000"/>
              </a:lnSpc>
              <a:buFont typeface="Arial" panose="020B0604020202020204" pitchFamily="34" charset="0"/>
              <a:buChar char="•"/>
            </a:pPr>
            <a:r>
              <a:rPr lang="en-US" b="1" dirty="0">
                <a:solidFill>
                  <a:srgbClr val="000000"/>
                </a:solidFill>
                <a:latin typeface="Times New Roman" panose="02020603050405020304" pitchFamily="18" charset="0"/>
                <a:cs typeface="Times New Roman" panose="02020603050405020304" pitchFamily="18" charset="0"/>
              </a:rPr>
              <a:t>Step:-4</a:t>
            </a:r>
          </a:p>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Test accuracy of the result</a:t>
            </a:r>
          </a:p>
          <a:p>
            <a:pPr marL="285750" indent="-285750" algn="just">
              <a:lnSpc>
                <a:spcPct val="150000"/>
              </a:lnSpc>
              <a:buFont typeface="Arial" panose="020B0604020202020204" pitchFamily="34" charset="0"/>
              <a:buChar char="•"/>
            </a:pPr>
            <a:r>
              <a:rPr lang="en-US" b="1" dirty="0">
                <a:solidFill>
                  <a:srgbClr val="000000"/>
                </a:solidFill>
                <a:latin typeface="Times New Roman" panose="02020603050405020304" pitchFamily="18" charset="0"/>
                <a:cs typeface="Times New Roman" panose="02020603050405020304" pitchFamily="18" charset="0"/>
              </a:rPr>
              <a:t>Step:-5</a:t>
            </a:r>
          </a:p>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Visualizing the test set result.</a:t>
            </a:r>
          </a:p>
          <a:p>
            <a:pPr marL="0" indent="0" algn="just">
              <a:buNone/>
            </a:pPr>
            <a:endParaRPr lang="en-US" sz="1800" b="0" i="0" dirty="0">
              <a:solidFill>
                <a:srgbClr val="000000"/>
              </a:solidFill>
              <a:effectLst/>
              <a:latin typeface="inter-regular"/>
            </a:endParaRPr>
          </a:p>
          <a:p>
            <a:pPr marL="0" indent="0" algn="just" defTabSz="460375">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83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3;p1">
            <a:extLst>
              <a:ext uri="{FF2B5EF4-FFF2-40B4-BE49-F238E27FC236}">
                <a16:creationId xmlns:a16="http://schemas.microsoft.com/office/drawing/2014/main" id="{B1AFEB41-3B45-C142-9174-4B71647B3659}"/>
              </a:ext>
            </a:extLst>
          </p:cNvPr>
          <p:cNvSpPr/>
          <p:nvPr/>
        </p:nvSpPr>
        <p:spPr>
          <a:xfrm>
            <a:off x="230820" y="109891"/>
            <a:ext cx="8611730"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id="{E135954D-30F5-28EC-FA09-FE2D77CE8910}"/>
              </a:ext>
            </a:extLst>
          </p:cNvPr>
          <p:cNvSpPr txBox="1"/>
          <p:nvPr/>
        </p:nvSpPr>
        <p:spPr>
          <a:xfrm>
            <a:off x="951724" y="643812"/>
            <a:ext cx="1982395" cy="584775"/>
          </a:xfrm>
          <a:prstGeom prst="rect">
            <a:avLst/>
          </a:prstGeom>
          <a:noFill/>
        </p:spPr>
        <p:txBody>
          <a:bodyPr wrap="square" rtlCol="0">
            <a:spAutoFit/>
          </a:bodyPr>
          <a:lstStyle/>
          <a:p>
            <a:pPr algn="just"/>
            <a:r>
              <a:rPr lang="en-US" sz="3200" b="1" dirty="0">
                <a:latin typeface="Times New Roman" panose="02020603050405020304" pitchFamily="18" charset="0"/>
                <a:cs typeface="Times New Roman" panose="02020603050405020304" pitchFamily="18" charset="0"/>
              </a:rPr>
              <a:t>Graph :</a:t>
            </a:r>
            <a:endParaRPr lang="en-IN" sz="3200" b="1" dirty="0">
              <a:latin typeface="Times New Roman" panose="02020603050405020304" pitchFamily="18" charset="0"/>
              <a:cs typeface="Times New Roman" panose="02020603050405020304" pitchFamily="18" charset="0"/>
            </a:endParaRPr>
          </a:p>
        </p:txBody>
      </p:sp>
      <p:sp>
        <p:nvSpPr>
          <p:cNvPr id="2" name="Google Shape;94;p1">
            <a:extLst>
              <a:ext uri="{FF2B5EF4-FFF2-40B4-BE49-F238E27FC236}">
                <a16:creationId xmlns:a16="http://schemas.microsoft.com/office/drawing/2014/main" id="{003BC722-143C-29B0-86B2-EDFE019431F8}"/>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17</a:t>
            </a:r>
            <a:endParaRPr sz="1050" dirty="0">
              <a:solidFill>
                <a:srgbClr val="FFFFFF"/>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443FBF15-4940-BFB2-B7BA-3BAD2CF09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5" y="936199"/>
            <a:ext cx="4821673" cy="3824344"/>
          </a:xfrm>
          <a:prstGeom prst="rect">
            <a:avLst/>
          </a:prstGeom>
        </p:spPr>
      </p:pic>
      <p:sp>
        <p:nvSpPr>
          <p:cNvPr id="4" name="TextBox 3">
            <a:extLst>
              <a:ext uri="{FF2B5EF4-FFF2-40B4-BE49-F238E27FC236}">
                <a16:creationId xmlns:a16="http://schemas.microsoft.com/office/drawing/2014/main" id="{7D636B68-4E37-FE03-D33E-0364E96AC3AE}"/>
              </a:ext>
            </a:extLst>
          </p:cNvPr>
          <p:cNvSpPr txBox="1"/>
          <p:nvPr/>
        </p:nvSpPr>
        <p:spPr>
          <a:xfrm>
            <a:off x="1362269" y="5052930"/>
            <a:ext cx="684867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Here </a:t>
            </a:r>
          </a:p>
          <a:p>
            <a:pPr marL="285750" indent="-285750">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The x-axis shows the values of the predictor variable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t>
            </a:r>
            <a:r>
              <a:rPr lang="en-US" i="0" dirty="0">
                <a:effectLst/>
                <a:latin typeface="Times New Roman" panose="02020603050405020304" pitchFamily="18" charset="0"/>
                <a:cs typeface="Times New Roman" panose="02020603050405020304" pitchFamily="18" charset="0"/>
              </a:rPr>
              <a:t>he y-axis displays the predicted probability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9361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3;p1">
            <a:extLst>
              <a:ext uri="{FF2B5EF4-FFF2-40B4-BE49-F238E27FC236}">
                <a16:creationId xmlns:a16="http://schemas.microsoft.com/office/drawing/2014/main" id="{8C08EA4A-9F1D-F8DD-E102-D45C302DF7A0}"/>
              </a:ext>
            </a:extLst>
          </p:cNvPr>
          <p:cNvSpPr/>
          <p:nvPr/>
        </p:nvSpPr>
        <p:spPr>
          <a:xfrm>
            <a:off x="230818" y="109891"/>
            <a:ext cx="8742882"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4C5F8DA2-2F65-6735-4923-92EBE4BA989A}"/>
              </a:ext>
            </a:extLst>
          </p:cNvPr>
          <p:cNvSpPr txBox="1"/>
          <p:nvPr/>
        </p:nvSpPr>
        <p:spPr>
          <a:xfrm>
            <a:off x="1268962" y="578498"/>
            <a:ext cx="183803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Example :</a:t>
            </a:r>
            <a:endParaRPr lang="en-IN" sz="2800" b="1" dirty="0">
              <a:latin typeface="Times New Roman" panose="02020603050405020304" pitchFamily="18" charset="0"/>
              <a:cs typeface="Times New Roman" panose="02020603050405020304" pitchFamily="18" charset="0"/>
            </a:endParaRPr>
          </a:p>
        </p:txBody>
      </p:sp>
      <p:sp>
        <p:nvSpPr>
          <p:cNvPr id="5" name="Google Shape;94;p1">
            <a:extLst>
              <a:ext uri="{FF2B5EF4-FFF2-40B4-BE49-F238E27FC236}">
                <a16:creationId xmlns:a16="http://schemas.microsoft.com/office/drawing/2014/main" id="{33FAA6F1-EB7D-72EC-6F7A-79E53B080876}"/>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18</a:t>
            </a:r>
            <a:endParaRPr sz="1050" dirty="0">
              <a:solidFill>
                <a:srgbClr val="FFFFFF"/>
              </a:solidFill>
              <a:latin typeface="Libre Franklin"/>
              <a:ea typeface="Libre Franklin"/>
              <a:cs typeface="Libre Franklin"/>
              <a:sym typeface="Libre Franklin"/>
            </a:endParaRPr>
          </a:p>
        </p:txBody>
      </p:sp>
      <p:sp>
        <p:nvSpPr>
          <p:cNvPr id="6" name="TextBox 5">
            <a:extLst>
              <a:ext uri="{FF2B5EF4-FFF2-40B4-BE49-F238E27FC236}">
                <a16:creationId xmlns:a16="http://schemas.microsoft.com/office/drawing/2014/main" id="{39C32FDF-AE71-FCC3-8C56-A35E3FBC1089}"/>
              </a:ext>
            </a:extLst>
          </p:cNvPr>
          <p:cNvSpPr txBox="1"/>
          <p:nvPr/>
        </p:nvSpPr>
        <p:spPr>
          <a:xfrm>
            <a:off x="551611" y="1339411"/>
            <a:ext cx="7571457"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	For Example, with this Logistic function, you will get the probability of an event to occur like the probability of buying a car by a person of a certain age</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3988F54-5525-0764-CBF8-C0C6EF9D5641}"/>
              </a:ext>
            </a:extLst>
          </p:cNvPr>
          <p:cNvPicPr>
            <a:picLocks noChangeAspect="1"/>
          </p:cNvPicPr>
          <p:nvPr/>
        </p:nvPicPr>
        <p:blipFill rotWithShape="1">
          <a:blip r:embed="rId2"/>
          <a:srcRect l="38925" t="46416" r="27634" b="17264"/>
          <a:stretch/>
        </p:blipFill>
        <p:spPr>
          <a:xfrm>
            <a:off x="551612" y="2084439"/>
            <a:ext cx="7690180" cy="3434150"/>
          </a:xfrm>
          <a:prstGeom prst="rect">
            <a:avLst/>
          </a:prstGeom>
        </p:spPr>
      </p:pic>
      <p:sp>
        <p:nvSpPr>
          <p:cNvPr id="3" name="TextBox 2">
            <a:extLst>
              <a:ext uri="{FF2B5EF4-FFF2-40B4-BE49-F238E27FC236}">
                <a16:creationId xmlns:a16="http://schemas.microsoft.com/office/drawing/2014/main" id="{7238B1DF-EDD9-3F51-249D-F26EC9DA5B37}"/>
              </a:ext>
            </a:extLst>
          </p:cNvPr>
          <p:cNvSpPr txBox="1"/>
          <p:nvPr/>
        </p:nvSpPr>
        <p:spPr>
          <a:xfrm>
            <a:off x="1045029" y="5159829"/>
            <a:ext cx="3526971"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Here </a:t>
            </a:r>
          </a:p>
          <a:p>
            <a:r>
              <a:rPr lang="en-US" dirty="0">
                <a:latin typeface="Times New Roman" panose="02020603050405020304" pitchFamily="18" charset="0"/>
                <a:cs typeface="Times New Roman" panose="02020603050405020304" pitchFamily="18" charset="0"/>
              </a:rPr>
              <a:t>X= Age</a:t>
            </a:r>
          </a:p>
          <a:p>
            <a:r>
              <a:rPr lang="en-US" dirty="0">
                <a:latin typeface="Times New Roman" panose="02020603050405020304" pitchFamily="18" charset="0"/>
                <a:cs typeface="Times New Roman" panose="02020603050405020304" pitchFamily="18" charset="0"/>
              </a:rPr>
              <a:t>Y= Prediction Values</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7FB0AE7-1253-A42F-B138-973C05F33F9B}"/>
              </a:ext>
            </a:extLst>
          </p:cNvPr>
          <p:cNvSpPr txBox="1"/>
          <p:nvPr/>
        </p:nvSpPr>
        <p:spPr>
          <a:xfrm>
            <a:off x="3106993" y="2172300"/>
            <a:ext cx="597159" cy="369332"/>
          </a:xfrm>
          <a:prstGeom prst="rect">
            <a:avLst/>
          </a:prstGeom>
          <a:noFill/>
        </p:spPr>
        <p:txBody>
          <a:bodyPr wrap="square" rtlCol="0">
            <a:spAutoFit/>
          </a:bodyPr>
          <a:lstStyle/>
          <a:p>
            <a:r>
              <a:rPr lang="en-US" dirty="0"/>
              <a:t>y</a:t>
            </a:r>
            <a:endParaRPr lang="en-IN" dirty="0"/>
          </a:p>
        </p:txBody>
      </p:sp>
    </p:spTree>
    <p:extLst>
      <p:ext uri="{BB962C8B-B14F-4D97-AF65-F5344CB8AC3E}">
        <p14:creationId xmlns:p14="http://schemas.microsoft.com/office/powerpoint/2010/main" val="2711732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4C8B81-BB8A-728D-0F60-B37088FE1F53}"/>
              </a:ext>
            </a:extLst>
          </p:cNvPr>
          <p:cNvSpPr txBox="1">
            <a:spLocks/>
          </p:cNvSpPr>
          <p:nvPr/>
        </p:nvSpPr>
        <p:spPr>
          <a:xfrm>
            <a:off x="628654" y="414528"/>
            <a:ext cx="7886700" cy="56618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IN" sz="3200" b="1" i="0" dirty="0">
                <a:effectLst/>
                <a:latin typeface="Times New Roman" panose="02020603050405020304" pitchFamily="18" charset="0"/>
                <a:cs typeface="Times New Roman" panose="02020603050405020304" pitchFamily="18" charset="0"/>
              </a:rPr>
              <a:t>Naive Bayes Classifier Algorithm </a:t>
            </a:r>
            <a:r>
              <a:rPr lang="en-US" sz="3200" b="1"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Naive Bayes algorithm is a supervised learning algorithm, which is based on the Bayes theorem and used for solving classification problems.</a:t>
            </a:r>
          </a:p>
          <a:p>
            <a:pPr algn="just">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It is mainly used in </a:t>
            </a:r>
            <a:r>
              <a:rPr lang="en-US" sz="2000" dirty="0">
                <a:solidFill>
                  <a:srgbClr val="000000"/>
                </a:solidFill>
                <a:effectLst/>
                <a:latin typeface="Times New Roman" panose="02020603050405020304" pitchFamily="18" charset="0"/>
                <a:cs typeface="Times New Roman" panose="02020603050405020304" pitchFamily="18" charset="0"/>
              </a:rPr>
              <a:t>text classification </a:t>
            </a:r>
            <a:r>
              <a:rPr lang="en-US" sz="2000" i="0" dirty="0">
                <a:solidFill>
                  <a:srgbClr val="000000"/>
                </a:solidFill>
                <a:effectLst/>
                <a:latin typeface="Times New Roman" panose="02020603050405020304" pitchFamily="18" charset="0"/>
                <a:cs typeface="Times New Roman" panose="02020603050405020304" pitchFamily="18" charset="0"/>
              </a:rPr>
              <a:t>that includes a high-dimensional training dataset.</a:t>
            </a:r>
          </a:p>
          <a:p>
            <a:pPr algn="just">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It is a probabilistic classifier, which means it predicts on the basis of the probability of an object.</a:t>
            </a:r>
          </a:p>
          <a:p>
            <a:pPr algn="just">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Some popular examples of the Naïve Bayes Algorithm are spam filtration, Sentimental analysis, and classifying articles.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Bayes' Theorem:</a:t>
            </a:r>
            <a:endParaRPr kumimoji="0" lang="en-US" altLang="en-US" sz="2800"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Bayes' theorem is also known as </a:t>
            </a:r>
            <a:r>
              <a:rPr kumimoji="0" lang="en-US" altLang="en-US" sz="17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Bayes' Rule</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or </a:t>
            </a:r>
            <a:r>
              <a:rPr kumimoji="0" lang="en-US" altLang="en-US" sz="17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Bayes' law</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which is used to determine the probability of a hypothesis with prior knowledge.</a:t>
            </a:r>
          </a:p>
          <a:p>
            <a:pPr algn="just">
              <a:buFont typeface="Arial" panose="020B0604020202020204" pitchFamily="34" charset="0"/>
              <a:buChar char="•"/>
            </a:pPr>
            <a:endParaRPr lang="en-US" sz="2200" i="0" dirty="0">
              <a:solidFill>
                <a:srgbClr val="000000"/>
              </a:solidFill>
              <a:effectLst/>
              <a:latin typeface="Times New Roman" panose="02020603050405020304" pitchFamily="18" charset="0"/>
              <a:cs typeface="Times New Roman" panose="02020603050405020304" pitchFamily="18" charset="0"/>
            </a:endParaRPr>
          </a:p>
        </p:txBody>
      </p:sp>
      <p:sp>
        <p:nvSpPr>
          <p:cNvPr id="3" name="Google Shape;93;p1">
            <a:extLst>
              <a:ext uri="{FF2B5EF4-FFF2-40B4-BE49-F238E27FC236}">
                <a16:creationId xmlns:a16="http://schemas.microsoft.com/office/drawing/2014/main" id="{FE4E407C-4B52-C3E7-B4DE-4612C8294615}"/>
              </a:ext>
            </a:extLst>
          </p:cNvPr>
          <p:cNvSpPr/>
          <p:nvPr/>
        </p:nvSpPr>
        <p:spPr>
          <a:xfrm>
            <a:off x="230818" y="109891"/>
            <a:ext cx="8637879"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4" name="Google Shape;94;p1">
            <a:extLst>
              <a:ext uri="{FF2B5EF4-FFF2-40B4-BE49-F238E27FC236}">
                <a16:creationId xmlns:a16="http://schemas.microsoft.com/office/drawing/2014/main" id="{3E308B3B-9B24-38C5-862D-FC593E71E711}"/>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19</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86524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ED1E6-4ED4-EA68-AD31-54C6A7F35825}"/>
              </a:ext>
            </a:extLst>
          </p:cNvPr>
          <p:cNvSpPr>
            <a:spLocks noGrp="1"/>
          </p:cNvSpPr>
          <p:nvPr>
            <p:ph type="title"/>
          </p:nvPr>
        </p:nvSpPr>
        <p:spPr>
          <a:xfrm>
            <a:off x="628650" y="186432"/>
            <a:ext cx="7886700" cy="621436"/>
          </a:xfrm>
        </p:spPr>
        <p:txBody>
          <a:bodyPr>
            <a:normAutofit/>
          </a:bodyPr>
          <a:lstStyle/>
          <a:p>
            <a:pPr algn="ctr"/>
            <a:r>
              <a:rPr lang="en-US" sz="2800" b="1" dirty="0">
                <a:latin typeface="Times New Roman" panose="02020603050405020304" pitchFamily="18" charset="0"/>
                <a:cs typeface="Times New Roman" panose="02020603050405020304" pitchFamily="18" charset="0"/>
              </a:rPr>
              <a:t>Status of DRC</a:t>
            </a:r>
          </a:p>
        </p:txBody>
      </p:sp>
      <p:graphicFrame>
        <p:nvGraphicFramePr>
          <p:cNvPr id="5" name="Table 5">
            <a:extLst>
              <a:ext uri="{FF2B5EF4-FFF2-40B4-BE49-F238E27FC236}">
                <a16:creationId xmlns:a16="http://schemas.microsoft.com/office/drawing/2014/main" id="{AFE0C9D0-49B8-5E07-F54E-A4B90501A225}"/>
              </a:ext>
            </a:extLst>
          </p:cNvPr>
          <p:cNvGraphicFramePr>
            <a:graphicFrameLocks noGrp="1"/>
          </p:cNvGraphicFramePr>
          <p:nvPr>
            <p:ph idx="1"/>
            <p:extLst>
              <p:ext uri="{D42A27DB-BD31-4B8C-83A1-F6EECF244321}">
                <p14:modId xmlns:p14="http://schemas.microsoft.com/office/powerpoint/2010/main" val="2776974845"/>
              </p:ext>
            </p:extLst>
          </p:nvPr>
        </p:nvGraphicFramePr>
        <p:xfrm>
          <a:off x="559293" y="2423603"/>
          <a:ext cx="7965275" cy="1944870"/>
        </p:xfrm>
        <a:graphic>
          <a:graphicData uri="http://schemas.openxmlformats.org/drawingml/2006/table">
            <a:tbl>
              <a:tblPr firstRow="1" bandRow="1">
                <a:tableStyleId>{E8034E78-7F5D-4C2E-B375-FC64B27BC917}</a:tableStyleId>
              </a:tblPr>
              <a:tblGrid>
                <a:gridCol w="2701383">
                  <a:extLst>
                    <a:ext uri="{9D8B030D-6E8A-4147-A177-3AD203B41FA5}">
                      <a16:colId xmlns:a16="http://schemas.microsoft.com/office/drawing/2014/main" val="71701680"/>
                    </a:ext>
                  </a:extLst>
                </a:gridCol>
                <a:gridCol w="2631946">
                  <a:extLst>
                    <a:ext uri="{9D8B030D-6E8A-4147-A177-3AD203B41FA5}">
                      <a16:colId xmlns:a16="http://schemas.microsoft.com/office/drawing/2014/main" val="2566811117"/>
                    </a:ext>
                  </a:extLst>
                </a:gridCol>
                <a:gridCol w="2631946">
                  <a:extLst>
                    <a:ext uri="{9D8B030D-6E8A-4147-A177-3AD203B41FA5}">
                      <a16:colId xmlns:a16="http://schemas.microsoft.com/office/drawing/2014/main" val="32938264"/>
                    </a:ext>
                  </a:extLst>
                </a:gridCol>
              </a:tblGrid>
              <a:tr h="621915">
                <a:tc>
                  <a:txBody>
                    <a:bodyPr/>
                    <a:lstStyle/>
                    <a:p>
                      <a:pPr algn="ctr"/>
                      <a:r>
                        <a:rPr lang="en-US" sz="2000" dirty="0">
                          <a:latin typeface="Times New Roman" panose="02020603050405020304" pitchFamily="18" charset="0"/>
                          <a:cs typeface="Times New Roman" panose="02020603050405020304" pitchFamily="18" charset="0"/>
                        </a:rPr>
                        <a:t>DRC</a:t>
                      </a:r>
                    </a:p>
                  </a:txBody>
                  <a:tcPr/>
                </a:tc>
                <a:tc>
                  <a:txBody>
                    <a:bodyPr/>
                    <a:lstStyle/>
                    <a:p>
                      <a:pPr algn="ctr"/>
                      <a:r>
                        <a:rPr lang="en-US" sz="2000" dirty="0">
                          <a:latin typeface="Times New Roman" panose="02020603050405020304" pitchFamily="18" charset="0"/>
                          <a:cs typeface="Times New Roman" panose="02020603050405020304" pitchFamily="18" charset="0"/>
                        </a:rPr>
                        <a:t>Status</a:t>
                      </a:r>
                    </a:p>
                  </a:txBody>
                  <a:tcPr/>
                </a:tc>
                <a:tc>
                  <a:txBody>
                    <a:bodyPr/>
                    <a:lstStyle/>
                    <a:p>
                      <a:pPr algn="ctr"/>
                      <a:r>
                        <a:rPr lang="en-US" sz="2000" dirty="0">
                          <a:latin typeface="Times New Roman" panose="02020603050405020304" pitchFamily="18" charset="0"/>
                          <a:cs typeface="Times New Roman" panose="02020603050405020304" pitchFamily="18" charset="0"/>
                        </a:rPr>
                        <a:t>Date</a:t>
                      </a:r>
                    </a:p>
                  </a:txBody>
                  <a:tcPr/>
                </a:tc>
                <a:extLst>
                  <a:ext uri="{0D108BD9-81ED-4DB2-BD59-A6C34878D82A}">
                    <a16:rowId xmlns:a16="http://schemas.microsoft.com/office/drawing/2014/main" val="242597204"/>
                  </a:ext>
                </a:extLst>
              </a:tr>
              <a:tr h="621915">
                <a:tc>
                  <a:txBody>
                    <a:bodyP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DRC-1</a:t>
                      </a:r>
                    </a:p>
                  </a:txBody>
                  <a:tcPr/>
                </a:tc>
                <a:tc>
                  <a:txBody>
                    <a:bodyP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Completed</a:t>
                      </a:r>
                    </a:p>
                  </a:txBody>
                  <a:tcPr/>
                </a:tc>
                <a:tc>
                  <a:txBody>
                    <a:bodyP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29-07-2022</a:t>
                      </a:r>
                    </a:p>
                  </a:txBody>
                  <a:tcPr/>
                </a:tc>
                <a:extLst>
                  <a:ext uri="{0D108BD9-81ED-4DB2-BD59-A6C34878D82A}">
                    <a16:rowId xmlns:a16="http://schemas.microsoft.com/office/drawing/2014/main" val="3584054019"/>
                  </a:ext>
                </a:extLst>
              </a:tr>
              <a:tr h="6219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DRC-2</a:t>
                      </a:r>
                    </a:p>
                    <a:p>
                      <a:pPr algn="ct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Completed</a:t>
                      </a:r>
                    </a:p>
                    <a:p>
                      <a:pPr algn="ct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03-09-2022</a:t>
                      </a:r>
                    </a:p>
                    <a:p>
                      <a:pPr algn="ct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9162342"/>
                  </a:ext>
                </a:extLst>
              </a:tr>
            </a:tbl>
          </a:graphicData>
        </a:graphic>
      </p:graphicFrame>
      <p:sp>
        <p:nvSpPr>
          <p:cNvPr id="6" name="Google Shape;93;p1">
            <a:extLst>
              <a:ext uri="{FF2B5EF4-FFF2-40B4-BE49-F238E27FC236}">
                <a16:creationId xmlns:a16="http://schemas.microsoft.com/office/drawing/2014/main" id="{25A91253-2176-4089-59C0-6BFA074B2EE6}"/>
              </a:ext>
            </a:extLst>
          </p:cNvPr>
          <p:cNvSpPr/>
          <p:nvPr/>
        </p:nvSpPr>
        <p:spPr>
          <a:xfrm>
            <a:off x="153139" y="136524"/>
            <a:ext cx="8837721"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7" name="Google Shape;112;p3">
            <a:extLst>
              <a:ext uri="{FF2B5EF4-FFF2-40B4-BE49-F238E27FC236}">
                <a16:creationId xmlns:a16="http://schemas.microsoft.com/office/drawing/2014/main" id="{95FAFDFD-461D-7150-565C-67B35EA879BB}"/>
              </a:ext>
            </a:extLst>
          </p:cNvPr>
          <p:cNvSpPr/>
          <p:nvPr/>
        </p:nvSpPr>
        <p:spPr>
          <a:xfrm>
            <a:off x="8007659" y="6152224"/>
            <a:ext cx="408372" cy="400975"/>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2</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414569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04C8B81-BB8A-728D-0F60-B37088FE1F53}"/>
              </a:ext>
            </a:extLst>
          </p:cNvPr>
          <p:cNvSpPr txBox="1">
            <a:spLocks/>
          </p:cNvSpPr>
          <p:nvPr/>
        </p:nvSpPr>
        <p:spPr>
          <a:xfrm>
            <a:off x="628654" y="395867"/>
            <a:ext cx="7886700" cy="56814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endParaRPr lang="en-US" sz="2200" i="0" dirty="0">
              <a:solidFill>
                <a:srgbClr val="000000"/>
              </a:solidFill>
              <a:effectLst/>
              <a:latin typeface="Times New Roman" panose="02020603050405020304" pitchFamily="18" charset="0"/>
              <a:cs typeface="Times New Roman" panose="02020603050405020304" pitchFamily="18" charset="0"/>
            </a:endParaRPr>
          </a:p>
        </p:txBody>
      </p:sp>
      <p:sp>
        <p:nvSpPr>
          <p:cNvPr id="3" name="Google Shape;93;p1">
            <a:extLst>
              <a:ext uri="{FF2B5EF4-FFF2-40B4-BE49-F238E27FC236}">
                <a16:creationId xmlns:a16="http://schemas.microsoft.com/office/drawing/2014/main" id="{FE4E407C-4B52-C3E7-B4DE-4612C8294615}"/>
              </a:ext>
            </a:extLst>
          </p:cNvPr>
          <p:cNvSpPr/>
          <p:nvPr/>
        </p:nvSpPr>
        <p:spPr>
          <a:xfrm>
            <a:off x="230818" y="91230"/>
            <a:ext cx="8637879"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mc:AlternateContent xmlns:mc="http://schemas.openxmlformats.org/markup-compatibility/2006" xmlns:a14="http://schemas.microsoft.com/office/drawing/2010/main">
        <mc:Choice Requires="a14">
          <p:sp>
            <p:nvSpPr>
              <p:cNvPr id="1047" name="Rectangle 83">
                <a:extLst>
                  <a:ext uri="{FF2B5EF4-FFF2-40B4-BE49-F238E27FC236}">
                    <a16:creationId xmlns:a16="http://schemas.microsoft.com/office/drawing/2014/main" id="{68F5541F-3143-641F-B976-EBCA8B3AF009}"/>
                  </a:ext>
                </a:extLst>
              </p:cNvPr>
              <p:cNvSpPr>
                <a:spLocks noChangeArrowheads="1"/>
              </p:cNvSpPr>
              <p:nvPr/>
            </p:nvSpPr>
            <p:spPr bwMode="auto">
              <a:xfrm>
                <a:off x="688324" y="276322"/>
                <a:ext cx="7722866" cy="6036268"/>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formula for Bayes' theorem is given as:</a:t>
                </a:r>
                <a:endPar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b="1" dirty="0">
                    <a:solidFill>
                      <a:srgbClr val="333333"/>
                    </a:solidFill>
                    <a:cs typeface="Times New Roman" panose="02020603050405020304" pitchFamily="18" charset="0"/>
                  </a:rPr>
                  <a:t>P(</a:t>
                </a:r>
                <a14:m>
                  <m:oMath xmlns:m="http://schemas.openxmlformats.org/officeDocument/2006/math">
                    <m:f>
                      <m:fPr>
                        <m:ctrlPr>
                          <a:rPr lang="en-US" altLang="en-US" b="1" i="1" smtClean="0">
                            <a:solidFill>
                              <a:srgbClr val="333333"/>
                            </a:solidFill>
                            <a:latin typeface="Cambria Math" panose="02040503050406030204" pitchFamily="18" charset="0"/>
                            <a:cs typeface="Times New Roman" panose="02020603050405020304" pitchFamily="18" charset="0"/>
                          </a:rPr>
                        </m:ctrlPr>
                      </m:fPr>
                      <m:num>
                        <m:r>
                          <a:rPr lang="en-US" altLang="en-US" b="1" i="1" smtClean="0">
                            <a:solidFill>
                              <a:srgbClr val="333333"/>
                            </a:solidFill>
                            <a:latin typeface="Cambria Math" panose="02040503050406030204" pitchFamily="18" charset="0"/>
                            <a:cs typeface="Times New Roman" panose="02020603050405020304" pitchFamily="18" charset="0"/>
                          </a:rPr>
                          <m:t>𝑨</m:t>
                        </m:r>
                      </m:num>
                      <m:den>
                        <m:r>
                          <a:rPr lang="en-US" altLang="en-US" b="1" i="1" smtClean="0">
                            <a:solidFill>
                              <a:srgbClr val="333333"/>
                            </a:solidFill>
                            <a:latin typeface="Cambria Math" panose="02040503050406030204" pitchFamily="18" charset="0"/>
                            <a:cs typeface="Times New Roman" panose="02020603050405020304" pitchFamily="18" charset="0"/>
                          </a:rPr>
                          <m:t>𝑩</m:t>
                        </m:r>
                      </m:den>
                    </m:f>
                    <m:r>
                      <a:rPr lang="en-US" altLang="en-US" b="1" i="1" smtClean="0">
                        <a:solidFill>
                          <a:srgbClr val="333333"/>
                        </a:solidFill>
                        <a:latin typeface="Cambria Math" panose="02040503050406030204" pitchFamily="18" charset="0"/>
                        <a:cs typeface="Times New Roman" panose="02020603050405020304" pitchFamily="18" charset="0"/>
                      </a:rPr>
                      <m:t>)= </m:t>
                    </m:r>
                  </m:oMath>
                </a14:m>
                <a:endParaRPr lang="en-US" altLang="en-US" b="1" dirty="0">
                  <a:solidFill>
                    <a:srgbClr val="333333"/>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Where,</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P(A/B) is Posterior probability</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lvl="1" algn="just" defTabSz="914400">
                  <a:lnSpc>
                    <a:spcPct val="150000"/>
                  </a:lnSpc>
                </a:pPr>
                <a:r>
                  <a:rPr lang="en-US" altLang="en-US" dirty="0">
                    <a:solidFill>
                      <a:srgbClr val="333333"/>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Probability of hypothesis A on the observed event B.</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P(B/A) is Likelihood probability</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lvl="1" algn="just" defTabSz="914400">
                  <a:lnSpc>
                    <a:spcPct val="150000"/>
                  </a:lnSpc>
                </a:pPr>
                <a:r>
                  <a:rPr lang="en-US" altLang="en-US" dirty="0">
                    <a:solidFill>
                      <a:srgbClr val="333333"/>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Probability of the evidence given that the probability of a hypothesis is true.</a:t>
                </a:r>
              </a:p>
              <a:p>
                <a:pPr marL="285750" indent="-285750" algn="just">
                  <a:lnSpc>
                    <a:spcPct val="150000"/>
                  </a:lnSpc>
                  <a:buFont typeface="Arial" panose="020B0604020202020204" pitchFamily="34" charset="0"/>
                  <a:buChar char="•"/>
                </a:pPr>
                <a:r>
                  <a:rPr lang="en-US" b="1" i="0" dirty="0">
                    <a:solidFill>
                      <a:srgbClr val="333333"/>
                    </a:solidFill>
                    <a:effectLst/>
                    <a:latin typeface="inter-bold"/>
                  </a:rPr>
                  <a:t>P(A) is Prior Probability</a:t>
                </a:r>
                <a:r>
                  <a:rPr lang="en-US" b="0" i="0" dirty="0">
                    <a:solidFill>
                      <a:srgbClr val="333333"/>
                    </a:solidFill>
                    <a:effectLst/>
                    <a:latin typeface="inter-regular"/>
                  </a:rPr>
                  <a:t>: </a:t>
                </a:r>
              </a:p>
              <a:p>
                <a:pPr lvl="1" algn="just">
                  <a:lnSpc>
                    <a:spcPct val="150000"/>
                  </a:lnSpc>
                </a:pPr>
                <a:r>
                  <a:rPr lang="en-US" b="0" i="0" dirty="0">
                    <a:solidFill>
                      <a:srgbClr val="333333"/>
                    </a:solidFill>
                    <a:effectLst/>
                    <a:latin typeface="inter-regular"/>
                  </a:rPr>
                  <a:t>	Probability of hypothesis before observing the evidence.</a:t>
                </a:r>
              </a:p>
              <a:p>
                <a:pPr marL="285750" indent="-285750" algn="just">
                  <a:lnSpc>
                    <a:spcPct val="150000"/>
                  </a:lnSpc>
                  <a:buFont typeface="Arial" panose="020B0604020202020204" pitchFamily="34" charset="0"/>
                  <a:buChar char="•"/>
                </a:pPr>
                <a:r>
                  <a:rPr lang="en-US" b="1" i="0" dirty="0">
                    <a:solidFill>
                      <a:srgbClr val="333333"/>
                    </a:solidFill>
                    <a:effectLst/>
                    <a:latin typeface="inter-bold"/>
                  </a:rPr>
                  <a:t>P(B) is Marginal Probability</a:t>
                </a:r>
                <a:r>
                  <a:rPr lang="en-US" b="0" i="0" dirty="0">
                    <a:solidFill>
                      <a:srgbClr val="333333"/>
                    </a:solidFill>
                    <a:effectLst/>
                    <a:latin typeface="inter-regular"/>
                  </a:rPr>
                  <a:t>: </a:t>
                </a:r>
              </a:p>
              <a:p>
                <a:pPr lvl="1" algn="just">
                  <a:lnSpc>
                    <a:spcPct val="150000"/>
                  </a:lnSpc>
                </a:pPr>
                <a:r>
                  <a:rPr lang="en-US" dirty="0">
                    <a:solidFill>
                      <a:srgbClr val="333333"/>
                    </a:solidFill>
                    <a:latin typeface="inter-regular"/>
                  </a:rPr>
                  <a:t>	</a:t>
                </a:r>
                <a:r>
                  <a:rPr lang="en-US" b="0" i="0" dirty="0">
                    <a:solidFill>
                      <a:srgbClr val="333333"/>
                    </a:solidFill>
                    <a:effectLst/>
                    <a:latin typeface="inter-regular"/>
                  </a:rPr>
                  <a:t>Probability of Evidence.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1047" name="Rectangle 83">
                <a:extLst>
                  <a:ext uri="{FF2B5EF4-FFF2-40B4-BE49-F238E27FC236}">
                    <a16:creationId xmlns:a16="http://schemas.microsoft.com/office/drawing/2014/main" id="{68F5541F-3143-641F-B976-EBCA8B3AF009}"/>
                  </a:ext>
                </a:extLst>
              </p:cNvPr>
              <p:cNvSpPr>
                <a:spLocks noRot="1" noChangeAspect="1" noMove="1" noResize="1" noEditPoints="1" noAdjustHandles="1" noChangeArrowheads="1" noChangeShapeType="1" noTextEdit="1"/>
              </p:cNvSpPr>
              <p:nvPr/>
            </p:nvSpPr>
            <p:spPr bwMode="auto">
              <a:xfrm>
                <a:off x="688324" y="276322"/>
                <a:ext cx="7722866" cy="6036268"/>
              </a:xfrm>
              <a:prstGeom prst="rect">
                <a:avLst/>
              </a:prstGeom>
              <a:blipFill>
                <a:blip r:embed="rId2"/>
                <a:stretch>
                  <a:fillRect l="-710" r="-631"/>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4" name="Google Shape;94;p1">
            <a:extLst>
              <a:ext uri="{FF2B5EF4-FFF2-40B4-BE49-F238E27FC236}">
                <a16:creationId xmlns:a16="http://schemas.microsoft.com/office/drawing/2014/main" id="{3B12E8C4-E12F-1B4B-260F-676CAD499023}"/>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20</a:t>
            </a:r>
            <a:endParaRPr sz="1050" dirty="0">
              <a:solidFill>
                <a:srgbClr val="FFFFFF"/>
              </a:solidFill>
              <a:latin typeface="Libre Franklin"/>
              <a:ea typeface="Libre Franklin"/>
              <a:cs typeface="Libre Franklin"/>
              <a:sym typeface="Libre Franklin"/>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5B2B09A-BABC-E51C-9196-3BEE2984E6CF}"/>
                  </a:ext>
                </a:extLst>
              </p:cNvPr>
              <p:cNvSpPr txBox="1"/>
              <p:nvPr/>
            </p:nvSpPr>
            <p:spPr>
              <a:xfrm>
                <a:off x="1623526" y="938699"/>
                <a:ext cx="929861" cy="7979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𝐴</m:t>
                                  </m:r>
                                </m:den>
                              </m:f>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IN" dirty="0"/>
              </a:p>
            </p:txBody>
          </p:sp>
        </mc:Choice>
        <mc:Fallback xmlns="">
          <p:sp>
            <p:nvSpPr>
              <p:cNvPr id="5" name="TextBox 4">
                <a:extLst>
                  <a:ext uri="{FF2B5EF4-FFF2-40B4-BE49-F238E27FC236}">
                    <a16:creationId xmlns:a16="http://schemas.microsoft.com/office/drawing/2014/main" id="{85B2B09A-BABC-E51C-9196-3BEE2984E6CF}"/>
                  </a:ext>
                </a:extLst>
              </p:cNvPr>
              <p:cNvSpPr txBox="1">
                <a:spLocks noRot="1" noChangeAspect="1" noMove="1" noResize="1" noEditPoints="1" noAdjustHandles="1" noChangeArrowheads="1" noChangeShapeType="1" noTextEdit="1"/>
              </p:cNvSpPr>
              <p:nvPr/>
            </p:nvSpPr>
            <p:spPr>
              <a:xfrm>
                <a:off x="1623526" y="938699"/>
                <a:ext cx="929861" cy="797911"/>
              </a:xfrm>
              <a:prstGeom prst="rect">
                <a:avLst/>
              </a:prstGeom>
              <a:blipFill>
                <a:blip r:embed="rId3"/>
                <a:stretch>
                  <a:fillRect r="-17647"/>
                </a:stretch>
              </a:blipFill>
            </p:spPr>
            <p:txBody>
              <a:bodyPr/>
              <a:lstStyle/>
              <a:p>
                <a:r>
                  <a:rPr lang="en-IN">
                    <a:noFill/>
                  </a:rPr>
                  <a:t> </a:t>
                </a:r>
              </a:p>
            </p:txBody>
          </p:sp>
        </mc:Fallback>
      </mc:AlternateContent>
    </p:spTree>
    <p:extLst>
      <p:ext uri="{BB962C8B-B14F-4D97-AF65-F5344CB8AC3E}">
        <p14:creationId xmlns:p14="http://schemas.microsoft.com/office/powerpoint/2010/main" val="4030329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BCA55-ED5E-8ECA-4E6A-14312AF4881A}"/>
              </a:ext>
            </a:extLst>
          </p:cNvPr>
          <p:cNvSpPr>
            <a:spLocks noGrp="1"/>
          </p:cNvSpPr>
          <p:nvPr>
            <p:ph type="title"/>
          </p:nvPr>
        </p:nvSpPr>
        <p:spPr>
          <a:xfrm>
            <a:off x="628650" y="365126"/>
            <a:ext cx="6863832" cy="1491665"/>
          </a:xfrm>
        </p:spPr>
        <p:txBody>
          <a:bodyPr>
            <a:normAutofit/>
          </a:bodyPr>
          <a:lstStyle/>
          <a:p>
            <a:r>
              <a:rPr lang="en-US" sz="2400" b="1" i="0" dirty="0">
                <a:effectLst/>
                <a:latin typeface="Times New Roman" panose="02020603050405020304" pitchFamily="18" charset="0"/>
                <a:cs typeface="Times New Roman" panose="02020603050405020304" pitchFamily="18" charset="0"/>
              </a:rPr>
              <a:t>Working of Naïve Bayes' Classifier:</a:t>
            </a:r>
            <a:endParaRPr lang="en-IN" sz="2400" b="1" dirty="0">
              <a:latin typeface="Times New Roman" panose="02020603050405020304" pitchFamily="18" charset="0"/>
              <a:cs typeface="Times New Roman" panose="02020603050405020304" pitchFamily="18" charset="0"/>
            </a:endParaRPr>
          </a:p>
        </p:txBody>
      </p:sp>
      <p:sp>
        <p:nvSpPr>
          <p:cNvPr id="3" name="Google Shape;93;p1">
            <a:extLst>
              <a:ext uri="{FF2B5EF4-FFF2-40B4-BE49-F238E27FC236}">
                <a16:creationId xmlns:a16="http://schemas.microsoft.com/office/drawing/2014/main" id="{46D757D5-3464-66E9-D4DB-CDA29812D1BC}"/>
              </a:ext>
            </a:extLst>
          </p:cNvPr>
          <p:cNvSpPr/>
          <p:nvPr/>
        </p:nvSpPr>
        <p:spPr>
          <a:xfrm>
            <a:off x="230818" y="91230"/>
            <a:ext cx="8637879"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5" name="TextBox 4">
            <a:extLst>
              <a:ext uri="{FF2B5EF4-FFF2-40B4-BE49-F238E27FC236}">
                <a16:creationId xmlns:a16="http://schemas.microsoft.com/office/drawing/2014/main" id="{C3876B36-799C-EEC3-E7A2-9A0E88CA965D}"/>
              </a:ext>
            </a:extLst>
          </p:cNvPr>
          <p:cNvSpPr txBox="1"/>
          <p:nvPr/>
        </p:nvSpPr>
        <p:spPr>
          <a:xfrm>
            <a:off x="809930" y="1492899"/>
            <a:ext cx="6863832" cy="4197559"/>
          </a:xfrm>
          <a:prstGeom prst="rect">
            <a:avLst/>
          </a:prstGeom>
          <a:noFill/>
        </p:spPr>
        <p:txBody>
          <a:bodyPr wrap="square">
            <a:spAutoFit/>
          </a:bodyPr>
          <a:lstStyle/>
          <a:p>
            <a:pPr algn="just">
              <a:lnSpc>
                <a:spcPct val="150000"/>
              </a:lnSpc>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 Step:-1</a:t>
            </a:r>
          </a:p>
          <a:p>
            <a:pPr lvl="1" algn="just">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Data Pre-processing step</a:t>
            </a:r>
          </a:p>
          <a:p>
            <a:pPr algn="just">
              <a:lnSpc>
                <a:spcPct val="150000"/>
              </a:lnSpc>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 Step:-2</a:t>
            </a:r>
          </a:p>
          <a:p>
            <a:pPr lvl="1" algn="just">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Fitting Naive Bayes to the Training set</a:t>
            </a:r>
          </a:p>
          <a:p>
            <a:pPr marL="285750" indent="-285750" algn="just">
              <a:lnSpc>
                <a:spcPct val="150000"/>
              </a:lnSpc>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Step:-3</a:t>
            </a:r>
          </a:p>
          <a:p>
            <a:pPr algn="just">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	Predicting the test result</a:t>
            </a:r>
          </a:p>
          <a:p>
            <a:pPr algn="just">
              <a:lnSpc>
                <a:spcPct val="150000"/>
              </a:lnSpc>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Step:-4</a:t>
            </a:r>
          </a:p>
          <a:p>
            <a:pPr algn="just">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	Test accuracy of the result</a:t>
            </a:r>
          </a:p>
          <a:p>
            <a:pPr algn="just">
              <a:lnSpc>
                <a:spcPct val="150000"/>
              </a:lnSpc>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Step:-5</a:t>
            </a:r>
          </a:p>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Visualizing the test set result.</a:t>
            </a:r>
          </a:p>
        </p:txBody>
      </p:sp>
      <p:sp>
        <p:nvSpPr>
          <p:cNvPr id="6" name="Google Shape;94;p1">
            <a:extLst>
              <a:ext uri="{FF2B5EF4-FFF2-40B4-BE49-F238E27FC236}">
                <a16:creationId xmlns:a16="http://schemas.microsoft.com/office/drawing/2014/main" id="{6BFD658A-0556-0290-3A9D-C3DAADF54831}"/>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21</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591022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CCE35B-B179-7547-C5AC-2BB7D1548E1E}"/>
              </a:ext>
            </a:extLst>
          </p:cNvPr>
          <p:cNvSpPr txBox="1">
            <a:spLocks/>
          </p:cNvSpPr>
          <p:nvPr/>
        </p:nvSpPr>
        <p:spPr>
          <a:xfrm>
            <a:off x="628650" y="381741"/>
            <a:ext cx="7886700" cy="5795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300" b="1" dirty="0">
                <a:latin typeface="Times New Roman" panose="02020603050405020304" pitchFamily="18" charset="0"/>
                <a:cs typeface="Times New Roman" panose="02020603050405020304" pitchFamily="18" charset="0"/>
              </a:rPr>
              <a:t>METHODOLOGY</a:t>
            </a:r>
            <a:r>
              <a:rPr lang="en-US" b="1" dirty="0">
                <a:latin typeface="Times New Roman" panose="02020603050405020304" pitchFamily="18" charset="0"/>
                <a:cs typeface="Times New Roman" panose="02020603050405020304" pitchFamily="18" charset="0"/>
              </a:rPr>
              <a:t> </a:t>
            </a:r>
          </a:p>
          <a:p>
            <a:pPr algn="just"/>
            <a:r>
              <a:rPr lang="en-IN" sz="1800" b="1" dirty="0">
                <a:latin typeface="Times New Roman" panose="02020603050405020304" pitchFamily="18" charset="0"/>
                <a:cs typeface="Times New Roman" panose="02020603050405020304" pitchFamily="18" charset="0"/>
              </a:rPr>
              <a:t>Semantic Analysis</a:t>
            </a:r>
            <a:r>
              <a:rPr lang="en-IN" sz="1800" dirty="0">
                <a:latin typeface="Times New Roman" panose="02020603050405020304" pitchFamily="18" charset="0"/>
                <a:cs typeface="Times New Roman" panose="02020603050405020304" pitchFamily="18" charset="0"/>
              </a:rPr>
              <a:t>:</a:t>
            </a:r>
          </a:p>
          <a:p>
            <a:pPr marL="0" indent="0" algn="just">
              <a:buFont typeface="Arial" panose="020B0604020202020204" pitchFamily="34" charset="0"/>
              <a:buNone/>
            </a:pPr>
            <a:r>
              <a:rPr lang="en-IN" sz="1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Semantic analysis is a subfield of NLP and Machine learning that helps to explain the grammar part of the comment. It included how the user uses exclamation marks, question marks, and other such punctuations.</a:t>
            </a:r>
          </a:p>
          <a:p>
            <a:pPr marL="0" indent="0" algn="just">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Sentiment Analysis:</a:t>
            </a:r>
          </a:p>
          <a:p>
            <a:pPr marL="0" indent="0" algn="just">
              <a:buFont typeface="Arial" panose="020B0604020202020204" pitchFamily="34" charset="0"/>
              <a:buNone/>
            </a:pPr>
            <a:r>
              <a:rPr lang="en-IN" sz="1800" b="1"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Sentiment analysis (or opinion mining) is a Natural language processing (NLP) technique used to determine whether data is positive, or negative. Sentiment analysis is often performed on textual data to help businesses monitor brand and product sentiment in customer feedback, and understand customer needs.</a:t>
            </a:r>
            <a:endParaRPr lang="en-IN" sz="1600" b="1" dirty="0">
              <a:latin typeface="Times New Roman" panose="02020603050405020304" pitchFamily="18" charset="0"/>
              <a:cs typeface="Times New Roman" panose="02020603050405020304" pitchFamily="18" charset="0"/>
            </a:endParaRPr>
          </a:p>
          <a:p>
            <a:pPr algn="just"/>
            <a:r>
              <a:rPr lang="en-IN" sz="1800" b="1" dirty="0">
                <a:latin typeface="Times New Roman" panose="02020603050405020304" pitchFamily="18" charset="0"/>
                <a:cs typeface="Times New Roman" panose="02020603050405020304" pitchFamily="18" charset="0"/>
              </a:rPr>
              <a:t>Unigram Feature:</a:t>
            </a:r>
          </a:p>
          <a:p>
            <a:pPr lvl="1" algn="just"/>
            <a:r>
              <a:rPr lang="en-US" sz="1600" dirty="0">
                <a:latin typeface="Times New Roman" panose="02020603050405020304" pitchFamily="18" charset="0"/>
                <a:cs typeface="Times New Roman" panose="02020603050405020304" pitchFamily="18" charset="0"/>
              </a:rPr>
              <a:t>In Unigram we assume that the occurrence of each word is independent of its previous word.</a:t>
            </a:r>
          </a:p>
          <a:p>
            <a:pPr lvl="1" algn="just"/>
            <a:r>
              <a:rPr lang="en-US" sz="1600" dirty="0">
                <a:latin typeface="Times New Roman" panose="02020603050405020304" pitchFamily="18" charset="0"/>
                <a:cs typeface="Times New Roman" panose="02020603050405020304" pitchFamily="18" charset="0"/>
              </a:rPr>
              <a:t>In natural language processing, an n-gram is a sequence of n words. For example, “statistics” is a unigram (n = 1), “machine learning” is a bigram (n = 2), “natural language processing” is a trigram (n = 3), and so on</a:t>
            </a:r>
          </a:p>
        </p:txBody>
      </p:sp>
      <p:sp>
        <p:nvSpPr>
          <p:cNvPr id="3" name="Google Shape;93;p1">
            <a:extLst>
              <a:ext uri="{FF2B5EF4-FFF2-40B4-BE49-F238E27FC236}">
                <a16:creationId xmlns:a16="http://schemas.microsoft.com/office/drawing/2014/main" id="{0FB1D4EF-1EB2-935D-CC87-7E1D89ACF31A}"/>
              </a:ext>
            </a:extLst>
          </p:cNvPr>
          <p:cNvSpPr/>
          <p:nvPr/>
        </p:nvSpPr>
        <p:spPr>
          <a:xfrm>
            <a:off x="230818" y="91230"/>
            <a:ext cx="8637879"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4" name="Google Shape;94;p1">
            <a:extLst>
              <a:ext uri="{FF2B5EF4-FFF2-40B4-BE49-F238E27FC236}">
                <a16:creationId xmlns:a16="http://schemas.microsoft.com/office/drawing/2014/main" id="{87F5DD53-C9E4-54D0-7C15-9AB537343BC9}"/>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22</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620625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9" name="Google Shape;169;p10"/>
          <p:cNvSpPr/>
          <p:nvPr/>
        </p:nvSpPr>
        <p:spPr>
          <a:xfrm>
            <a:off x="114300" y="76200"/>
            <a:ext cx="8915400" cy="65913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a:ea typeface="Times New Roman"/>
              <a:cs typeface="Times New Roman"/>
              <a:sym typeface="Times New Roman"/>
            </a:endParaRPr>
          </a:p>
        </p:txBody>
      </p:sp>
      <p:sp>
        <p:nvSpPr>
          <p:cNvPr id="170" name="Google Shape;170;p10"/>
          <p:cNvSpPr/>
          <p:nvPr/>
        </p:nvSpPr>
        <p:spPr>
          <a:xfrm>
            <a:off x="8244408" y="6210300"/>
            <a:ext cx="375809" cy="368053"/>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23</a:t>
            </a:fld>
            <a:endParaRPr sz="1400" b="0" i="0" u="none" strike="noStrike" cap="none" dirty="0">
              <a:solidFill>
                <a:srgbClr val="FFFFFF"/>
              </a:solidFill>
              <a:latin typeface="Libre Franklin"/>
              <a:ea typeface="Libre Franklin"/>
              <a:cs typeface="Libre Franklin"/>
              <a:sym typeface="Libre Franklin"/>
            </a:endParaRPr>
          </a:p>
        </p:txBody>
      </p:sp>
      <p:sp>
        <p:nvSpPr>
          <p:cNvPr id="8" name="TextBox 7">
            <a:extLst>
              <a:ext uri="{FF2B5EF4-FFF2-40B4-BE49-F238E27FC236}">
                <a16:creationId xmlns:a16="http://schemas.microsoft.com/office/drawing/2014/main" id="{5120FF2D-352C-7718-55B2-75E29E40AD1F}"/>
              </a:ext>
            </a:extLst>
          </p:cNvPr>
          <p:cNvSpPr txBox="1"/>
          <p:nvPr/>
        </p:nvSpPr>
        <p:spPr>
          <a:xfrm>
            <a:off x="1215851" y="2910185"/>
            <a:ext cx="7485757" cy="523220"/>
          </a:xfrm>
          <a:prstGeom prst="rect">
            <a:avLst/>
          </a:prstGeom>
          <a:noFill/>
        </p:spPr>
        <p:txBody>
          <a:bodyPr wrap="square">
            <a:spAutoFit/>
          </a:bodyPr>
          <a:lstStyle/>
          <a:p>
            <a:r>
              <a:rPr lang="en-US" sz="2800" b="1" cap="all" dirty="0">
                <a:latin typeface="Times New Roman" panose="02020603050405020304" pitchFamily="18" charset="0"/>
                <a:cs typeface="Times New Roman" panose="02020603050405020304" pitchFamily="18" charset="0"/>
              </a:rPr>
              <a:t>           Modeling  Diagrams</a:t>
            </a:r>
          </a:p>
        </p:txBody>
      </p:sp>
      <p:sp>
        <p:nvSpPr>
          <p:cNvPr id="2" name="Rectangle 1">
            <a:extLst>
              <a:ext uri="{FF2B5EF4-FFF2-40B4-BE49-F238E27FC236}">
                <a16:creationId xmlns:a16="http://schemas.microsoft.com/office/drawing/2014/main" id="{42765E73-FE98-9025-1DE7-38194744C9C3}"/>
              </a:ext>
            </a:extLst>
          </p:cNvPr>
          <p:cNvSpPr/>
          <p:nvPr/>
        </p:nvSpPr>
        <p:spPr>
          <a:xfrm>
            <a:off x="114300" y="2698812"/>
            <a:ext cx="8915400" cy="8966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lumMod val="75000"/>
                    <a:lumOff val="25000"/>
                  </a:schemeClr>
                </a:solidFill>
                <a:latin typeface="Times New Roman" panose="02020603050405020304" pitchFamily="18" charset="0"/>
                <a:cs typeface="Times New Roman" panose="02020603050405020304" pitchFamily="18" charset="0"/>
              </a:rPr>
              <a:t>MODELING DIAGRAMS</a:t>
            </a:r>
          </a:p>
        </p:txBody>
      </p:sp>
      <p:sp>
        <p:nvSpPr>
          <p:cNvPr id="3" name="Rectangle 2">
            <a:extLst>
              <a:ext uri="{FF2B5EF4-FFF2-40B4-BE49-F238E27FC236}">
                <a16:creationId xmlns:a16="http://schemas.microsoft.com/office/drawing/2014/main" id="{EE307F96-B35A-AD69-7FF6-EBF8CA476685}"/>
              </a:ext>
            </a:extLst>
          </p:cNvPr>
          <p:cNvSpPr/>
          <p:nvPr/>
        </p:nvSpPr>
        <p:spPr>
          <a:xfrm>
            <a:off x="114300" y="2698812"/>
            <a:ext cx="8915400" cy="8877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MODELING DIAGRAMS</a:t>
            </a:r>
          </a:p>
        </p:txBody>
      </p:sp>
    </p:spTree>
    <p:extLst>
      <p:ext uri="{BB962C8B-B14F-4D97-AF65-F5344CB8AC3E}">
        <p14:creationId xmlns:p14="http://schemas.microsoft.com/office/powerpoint/2010/main" val="3193038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1C34-D15A-89EB-5532-5B6B2CEC0FA4}"/>
              </a:ext>
            </a:extLst>
          </p:cNvPr>
          <p:cNvSpPr>
            <a:spLocks noGrp="1"/>
          </p:cNvSpPr>
          <p:nvPr>
            <p:ph type="title"/>
          </p:nvPr>
        </p:nvSpPr>
        <p:spPr>
          <a:xfrm>
            <a:off x="628650" y="365126"/>
            <a:ext cx="7886700" cy="735705"/>
          </a:xfrm>
        </p:spPr>
        <p:txBody>
          <a:bodyPr>
            <a:normAutofit/>
          </a:bodyPr>
          <a:lstStyle/>
          <a:p>
            <a:pPr algn="ctr"/>
            <a:r>
              <a:rPr lang="en-US" sz="3000" b="1" dirty="0">
                <a:latin typeface="Times New Roman" panose="02020603050405020304" pitchFamily="18" charset="0"/>
                <a:cs typeface="Times New Roman" panose="02020603050405020304" pitchFamily="18" charset="0"/>
              </a:rPr>
              <a:t>Block Diagram</a:t>
            </a:r>
            <a:endParaRPr lang="en-US" sz="3000" dirty="0"/>
          </a:p>
        </p:txBody>
      </p:sp>
      <p:sp>
        <p:nvSpPr>
          <p:cNvPr id="6" name="Google Shape;93;p1">
            <a:extLst>
              <a:ext uri="{FF2B5EF4-FFF2-40B4-BE49-F238E27FC236}">
                <a16:creationId xmlns:a16="http://schemas.microsoft.com/office/drawing/2014/main" id="{F2963C53-CCB2-67E6-7006-C3D2DBFCE940}"/>
              </a:ext>
            </a:extLst>
          </p:cNvPr>
          <p:cNvSpPr/>
          <p:nvPr/>
        </p:nvSpPr>
        <p:spPr>
          <a:xfrm>
            <a:off x="71021" y="118769"/>
            <a:ext cx="8939814"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52EBC7E7-7638-ABA8-226E-D13DFEF06694}"/>
              </a:ext>
            </a:extLst>
          </p:cNvPr>
          <p:cNvSpPr/>
          <p:nvPr/>
        </p:nvSpPr>
        <p:spPr>
          <a:xfrm>
            <a:off x="8371308" y="6182453"/>
            <a:ext cx="288083" cy="310421"/>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24</a:t>
            </a:r>
            <a:endParaRPr sz="1050" dirty="0">
              <a:solidFill>
                <a:srgbClr val="FFFFFF"/>
              </a:solidFill>
              <a:latin typeface="Libre Franklin"/>
              <a:ea typeface="Libre Franklin"/>
              <a:cs typeface="Libre Franklin"/>
              <a:sym typeface="Libre Franklin"/>
            </a:endParaRPr>
          </a:p>
        </p:txBody>
      </p:sp>
      <p:pic>
        <p:nvPicPr>
          <p:cNvPr id="5" name="Content Placeholder 4">
            <a:extLst>
              <a:ext uri="{FF2B5EF4-FFF2-40B4-BE49-F238E27FC236}">
                <a16:creationId xmlns:a16="http://schemas.microsoft.com/office/drawing/2014/main" id="{54B91254-889B-DD81-7D04-B29C4A66D3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032" y="1347188"/>
            <a:ext cx="5401056" cy="4610319"/>
          </a:xfrm>
          <a:prstGeom prst="rect">
            <a:avLst/>
          </a:prstGeom>
        </p:spPr>
      </p:pic>
    </p:spTree>
    <p:extLst>
      <p:ext uri="{BB962C8B-B14F-4D97-AF65-F5344CB8AC3E}">
        <p14:creationId xmlns:p14="http://schemas.microsoft.com/office/powerpoint/2010/main" val="3038317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30BCE-70FD-4B55-C349-BE3E8E4FEA10}"/>
              </a:ext>
            </a:extLst>
          </p:cNvPr>
          <p:cNvSpPr>
            <a:spLocks noGrp="1"/>
          </p:cNvSpPr>
          <p:nvPr>
            <p:ph idx="1"/>
          </p:nvPr>
        </p:nvSpPr>
        <p:spPr>
          <a:xfrm>
            <a:off x="142043" y="2530136"/>
            <a:ext cx="8859914" cy="1030063"/>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55000" lnSpcReduction="20000"/>
          </a:bodyPr>
          <a:lstStyle/>
          <a:p>
            <a:pPr marL="0" indent="0">
              <a:buNone/>
            </a:pPr>
            <a:endParaRPr lang="en-US" sz="3300" b="1" dirty="0">
              <a:latin typeface="Times New Roman" panose="02020603050405020304" pitchFamily="18" charset="0"/>
              <a:cs typeface="Times New Roman" panose="02020603050405020304" pitchFamily="18" charset="0"/>
            </a:endParaRPr>
          </a:p>
          <a:p>
            <a:pPr marL="0" indent="0" algn="ctr">
              <a:buNone/>
            </a:pPr>
            <a:r>
              <a:rPr lang="en-US" sz="5100" b="1" dirty="0">
                <a:solidFill>
                  <a:schemeClr val="tx1"/>
                </a:solidFill>
                <a:latin typeface="Times New Roman" panose="02020603050405020304" pitchFamily="18" charset="0"/>
                <a:cs typeface="Times New Roman" panose="02020603050405020304" pitchFamily="18" charset="0"/>
              </a:rPr>
              <a:t>UML DIAGRAMS</a:t>
            </a:r>
          </a:p>
          <a:p>
            <a:pPr marL="0" indent="0" algn="ctr">
              <a:buNone/>
            </a:pPr>
            <a:r>
              <a:rPr lang="en-US" sz="3300" b="1" dirty="0">
                <a:latin typeface="Times New Roman" panose="02020603050405020304" pitchFamily="18" charset="0"/>
                <a:cs typeface="Times New Roman" panose="02020603050405020304" pitchFamily="18" charset="0"/>
              </a:rPr>
              <a:t>                          </a:t>
            </a:r>
          </a:p>
          <a:p>
            <a:pPr marL="0" indent="0" algn="ctr">
              <a:buNone/>
            </a:pPr>
            <a:endParaRPr lang="en-US" sz="3300" b="1" dirty="0">
              <a:latin typeface="Times New Roman" panose="02020603050405020304" pitchFamily="18" charset="0"/>
              <a:cs typeface="Times New Roman" panose="02020603050405020304" pitchFamily="18" charset="0"/>
            </a:endParaRPr>
          </a:p>
        </p:txBody>
      </p:sp>
      <p:sp>
        <p:nvSpPr>
          <p:cNvPr id="4" name="Google Shape;93;p1">
            <a:extLst>
              <a:ext uri="{FF2B5EF4-FFF2-40B4-BE49-F238E27FC236}">
                <a16:creationId xmlns:a16="http://schemas.microsoft.com/office/drawing/2014/main" id="{C6EF8DD2-C858-1EFF-DDED-0399C6F2D304}"/>
              </a:ext>
            </a:extLst>
          </p:cNvPr>
          <p:cNvSpPr/>
          <p:nvPr/>
        </p:nvSpPr>
        <p:spPr>
          <a:xfrm>
            <a:off x="133165" y="118769"/>
            <a:ext cx="8877670"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B8A192D0-3DAE-3F07-6885-A3DE9924BB22}"/>
              </a:ext>
            </a:extLst>
          </p:cNvPr>
          <p:cNvSpPr/>
          <p:nvPr/>
        </p:nvSpPr>
        <p:spPr>
          <a:xfrm>
            <a:off x="8268089" y="6182107"/>
            <a:ext cx="342900" cy="34774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25</a:t>
            </a:r>
            <a:endParaRPr sz="1050" dirty="0">
              <a:solidFill>
                <a:srgbClr val="FFFFFF"/>
              </a:solidFill>
              <a:latin typeface="Libre Franklin"/>
              <a:ea typeface="Libre Franklin"/>
              <a:cs typeface="Libre Franklin"/>
              <a:sym typeface="Libre Franklin"/>
            </a:endParaRPr>
          </a:p>
        </p:txBody>
      </p:sp>
      <p:cxnSp>
        <p:nvCxnSpPr>
          <p:cNvPr id="7" name="Straight Connector 6">
            <a:extLst>
              <a:ext uri="{FF2B5EF4-FFF2-40B4-BE49-F238E27FC236}">
                <a16:creationId xmlns:a16="http://schemas.microsoft.com/office/drawing/2014/main" id="{CD6D7D10-CF68-81A1-F676-22973C958779}"/>
              </a:ext>
            </a:extLst>
          </p:cNvPr>
          <p:cNvCxnSpPr>
            <a:cxnSpLocks/>
          </p:cNvCxnSpPr>
          <p:nvPr/>
        </p:nvCxnSpPr>
        <p:spPr>
          <a:xfrm flipH="1">
            <a:off x="142043" y="2530136"/>
            <a:ext cx="8868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CE3077A-D669-DC43-0CB5-49002A0EAC7B}"/>
              </a:ext>
            </a:extLst>
          </p:cNvPr>
          <p:cNvCxnSpPr/>
          <p:nvPr/>
        </p:nvCxnSpPr>
        <p:spPr>
          <a:xfrm>
            <a:off x="142043" y="3551321"/>
            <a:ext cx="88776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019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0C96C-C677-2212-8775-43E9EC62648D}"/>
              </a:ext>
            </a:extLst>
          </p:cNvPr>
          <p:cNvSpPr>
            <a:spLocks noGrp="1"/>
          </p:cNvSpPr>
          <p:nvPr>
            <p:ph type="title"/>
          </p:nvPr>
        </p:nvSpPr>
        <p:spPr>
          <a:xfrm>
            <a:off x="628650" y="365127"/>
            <a:ext cx="7886700" cy="593662"/>
          </a:xfrm>
        </p:spPr>
        <p:txBody>
          <a:bodyPr>
            <a:normAutofit/>
          </a:bodyPr>
          <a:lstStyle/>
          <a:p>
            <a:pPr algn="ctr"/>
            <a:r>
              <a:rPr lang="en-US" sz="2400" b="1" dirty="0">
                <a:latin typeface="Times New Roman" panose="02020603050405020304" pitchFamily="18" charset="0"/>
                <a:cs typeface="Times New Roman" panose="02020603050405020304" pitchFamily="18" charset="0"/>
              </a:rPr>
              <a:t>USE CASE DIAGRAM</a:t>
            </a:r>
          </a:p>
        </p:txBody>
      </p:sp>
      <p:sp>
        <p:nvSpPr>
          <p:cNvPr id="6" name="Google Shape;93;p1">
            <a:extLst>
              <a:ext uri="{FF2B5EF4-FFF2-40B4-BE49-F238E27FC236}">
                <a16:creationId xmlns:a16="http://schemas.microsoft.com/office/drawing/2014/main" id="{E41C8274-10FB-B4BF-439F-B121A2C8CE1D}"/>
              </a:ext>
            </a:extLst>
          </p:cNvPr>
          <p:cNvSpPr/>
          <p:nvPr/>
        </p:nvSpPr>
        <p:spPr>
          <a:xfrm>
            <a:off x="79899" y="56625"/>
            <a:ext cx="8930936"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5DEF7AFF-2F82-9B21-3082-FC21C73B44D3}"/>
              </a:ext>
            </a:extLst>
          </p:cNvPr>
          <p:cNvSpPr/>
          <p:nvPr/>
        </p:nvSpPr>
        <p:spPr>
          <a:xfrm>
            <a:off x="8017459" y="6170464"/>
            <a:ext cx="345305" cy="322409"/>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26</a:t>
            </a:r>
            <a:endParaRPr sz="1050" dirty="0">
              <a:solidFill>
                <a:srgbClr val="FFFFFF"/>
              </a:solidFill>
              <a:latin typeface="Libre Franklin"/>
              <a:ea typeface="Libre Franklin"/>
              <a:cs typeface="Libre Franklin"/>
              <a:sym typeface="Libre Franklin"/>
            </a:endParaRPr>
          </a:p>
        </p:txBody>
      </p:sp>
      <p:grpSp>
        <p:nvGrpSpPr>
          <p:cNvPr id="11" name="Group 10">
            <a:extLst>
              <a:ext uri="{FF2B5EF4-FFF2-40B4-BE49-F238E27FC236}">
                <a16:creationId xmlns:a16="http://schemas.microsoft.com/office/drawing/2014/main" id="{C46677D7-CE06-F672-33C5-FB559DEB4060}"/>
              </a:ext>
            </a:extLst>
          </p:cNvPr>
          <p:cNvGrpSpPr/>
          <p:nvPr/>
        </p:nvGrpSpPr>
        <p:grpSpPr>
          <a:xfrm>
            <a:off x="1140542" y="692840"/>
            <a:ext cx="6977090" cy="5743573"/>
            <a:chOff x="1860413" y="867612"/>
            <a:chExt cx="4982972" cy="5743573"/>
          </a:xfrm>
        </p:grpSpPr>
        <p:grpSp>
          <p:nvGrpSpPr>
            <p:cNvPr id="10" name="Group 9">
              <a:extLst>
                <a:ext uri="{FF2B5EF4-FFF2-40B4-BE49-F238E27FC236}">
                  <a16:creationId xmlns:a16="http://schemas.microsoft.com/office/drawing/2014/main" id="{C213ACCC-F3D1-8DCF-A482-831D0D475416}"/>
                </a:ext>
              </a:extLst>
            </p:cNvPr>
            <p:cNvGrpSpPr/>
            <p:nvPr/>
          </p:nvGrpSpPr>
          <p:grpSpPr>
            <a:xfrm>
              <a:off x="1860413" y="867612"/>
              <a:ext cx="4982972" cy="5743573"/>
              <a:chOff x="1860413" y="867612"/>
              <a:chExt cx="4982972" cy="5743573"/>
            </a:xfrm>
          </p:grpSpPr>
          <p:pic>
            <p:nvPicPr>
              <p:cNvPr id="8" name="Picture 7">
                <a:extLst>
                  <a:ext uri="{FF2B5EF4-FFF2-40B4-BE49-F238E27FC236}">
                    <a16:creationId xmlns:a16="http://schemas.microsoft.com/office/drawing/2014/main" id="{8FFA9B50-A3C6-395E-9CC3-678919D27E92}"/>
                  </a:ext>
                </a:extLst>
              </p:cNvPr>
              <p:cNvPicPr>
                <a:picLocks noChangeAspect="1"/>
              </p:cNvPicPr>
              <p:nvPr/>
            </p:nvPicPr>
            <p:blipFill rotWithShape="1">
              <a:blip r:embed="rId2">
                <a:extLst>
                  <a:ext uri="{28A0092B-C50C-407E-A947-70E740481C1C}">
                    <a14:useLocalDpi xmlns:a14="http://schemas.microsoft.com/office/drawing/2010/main" val="0"/>
                  </a:ext>
                </a:extLst>
              </a:blip>
              <a:srcRect r="23553" b="23737"/>
              <a:stretch/>
            </p:blipFill>
            <p:spPr bwMode="auto">
              <a:xfrm>
                <a:off x="1860413" y="867612"/>
                <a:ext cx="4982972" cy="5743573"/>
              </a:xfrm>
              <a:prstGeom prst="rect">
                <a:avLst/>
              </a:prstGeom>
              <a:noFill/>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0FC985AF-1149-022D-0538-DF98BB01E4C6}"/>
                  </a:ext>
                </a:extLst>
              </p:cNvPr>
              <p:cNvSpPr/>
              <p:nvPr/>
            </p:nvSpPr>
            <p:spPr>
              <a:xfrm>
                <a:off x="2143432" y="3398707"/>
                <a:ext cx="560439" cy="110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extBox 4">
              <a:extLst>
                <a:ext uri="{FF2B5EF4-FFF2-40B4-BE49-F238E27FC236}">
                  <a16:creationId xmlns:a16="http://schemas.microsoft.com/office/drawing/2014/main" id="{A011B6EA-C9DD-C7C5-C8C7-0CF8B8B625F5}"/>
                </a:ext>
              </a:extLst>
            </p:cNvPr>
            <p:cNvSpPr txBox="1"/>
            <p:nvPr/>
          </p:nvSpPr>
          <p:spPr>
            <a:xfrm>
              <a:off x="2143432" y="3267902"/>
              <a:ext cx="560439" cy="261610"/>
            </a:xfrm>
            <a:prstGeom prst="rect">
              <a:avLst/>
            </a:prstGeom>
            <a:noFill/>
          </p:spPr>
          <p:txBody>
            <a:bodyPr wrap="square" rtlCol="0">
              <a:spAutoFit/>
            </a:bodyPr>
            <a:lstStyle/>
            <a:p>
              <a:r>
                <a:rPr lang="en-US" sz="1100" dirty="0"/>
                <a:t>Admin</a:t>
              </a:r>
              <a:endParaRPr lang="en-IN" sz="1100" dirty="0"/>
            </a:p>
          </p:txBody>
        </p:sp>
      </p:grpSp>
    </p:spTree>
    <p:extLst>
      <p:ext uri="{BB962C8B-B14F-4D97-AF65-F5344CB8AC3E}">
        <p14:creationId xmlns:p14="http://schemas.microsoft.com/office/powerpoint/2010/main" val="2465315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79E-9970-30AD-7750-DD55A50613E9}"/>
              </a:ext>
            </a:extLst>
          </p:cNvPr>
          <p:cNvSpPr>
            <a:spLocks noGrp="1"/>
          </p:cNvSpPr>
          <p:nvPr>
            <p:ph type="title"/>
          </p:nvPr>
        </p:nvSpPr>
        <p:spPr>
          <a:xfrm>
            <a:off x="628650" y="365127"/>
            <a:ext cx="7886700" cy="859992"/>
          </a:xfrm>
        </p:spPr>
        <p:txBody>
          <a:bodyPr>
            <a:normAutofit/>
          </a:bodyPr>
          <a:lstStyle/>
          <a:p>
            <a:pPr algn="ctr"/>
            <a:r>
              <a:rPr lang="en-US" sz="2400" b="1" dirty="0">
                <a:latin typeface="Times New Roman" panose="02020603050405020304" pitchFamily="18" charset="0"/>
                <a:cs typeface="Times New Roman" panose="02020603050405020304" pitchFamily="18" charset="0"/>
              </a:rPr>
              <a:t>SEQUENCE DIAGRAM</a:t>
            </a:r>
          </a:p>
        </p:txBody>
      </p:sp>
      <p:sp>
        <p:nvSpPr>
          <p:cNvPr id="6" name="Google Shape;93;p1">
            <a:extLst>
              <a:ext uri="{FF2B5EF4-FFF2-40B4-BE49-F238E27FC236}">
                <a16:creationId xmlns:a16="http://schemas.microsoft.com/office/drawing/2014/main" id="{22AEA5A1-0D62-F2CF-129A-77508D1ADD1C}"/>
              </a:ext>
            </a:extLst>
          </p:cNvPr>
          <p:cNvSpPr/>
          <p:nvPr/>
        </p:nvSpPr>
        <p:spPr>
          <a:xfrm>
            <a:off x="97654" y="29992"/>
            <a:ext cx="8913181"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3524B7FE-3816-B1FB-0519-72A536C6605A}"/>
              </a:ext>
            </a:extLst>
          </p:cNvPr>
          <p:cNvSpPr/>
          <p:nvPr/>
        </p:nvSpPr>
        <p:spPr>
          <a:xfrm>
            <a:off x="8052971" y="6170464"/>
            <a:ext cx="342900" cy="322409"/>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27</a:t>
            </a:r>
            <a:endParaRPr sz="1050" dirty="0">
              <a:solidFill>
                <a:srgbClr val="FFFFFF"/>
              </a:solidFill>
              <a:latin typeface="Libre Franklin"/>
              <a:ea typeface="Libre Franklin"/>
              <a:cs typeface="Libre Franklin"/>
              <a:sym typeface="Libre Franklin"/>
            </a:endParaRPr>
          </a:p>
        </p:txBody>
      </p:sp>
      <p:pic>
        <p:nvPicPr>
          <p:cNvPr id="8" name="Content Placeholder 7">
            <a:extLst>
              <a:ext uri="{FF2B5EF4-FFF2-40B4-BE49-F238E27FC236}">
                <a16:creationId xmlns:a16="http://schemas.microsoft.com/office/drawing/2014/main" id="{B092261C-AD7E-0759-7BF9-51B29EB46F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1693" b="22407"/>
          <a:stretch/>
        </p:blipFill>
        <p:spPr bwMode="auto">
          <a:xfrm>
            <a:off x="2560320" y="1225119"/>
            <a:ext cx="4279392" cy="51756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3728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138E-6EF7-AFC9-0CA7-8420571BA72E}"/>
              </a:ext>
            </a:extLst>
          </p:cNvPr>
          <p:cNvSpPr>
            <a:spLocks noGrp="1"/>
          </p:cNvSpPr>
          <p:nvPr>
            <p:ph type="title"/>
          </p:nvPr>
        </p:nvSpPr>
        <p:spPr>
          <a:xfrm>
            <a:off x="628650" y="365127"/>
            <a:ext cx="7886700" cy="717950"/>
          </a:xfrm>
        </p:spPr>
        <p:txBody>
          <a:bodyPr>
            <a:normAutofit/>
          </a:bodyPr>
          <a:lstStyle/>
          <a:p>
            <a:pPr algn="ctr"/>
            <a:r>
              <a:rPr lang="en-US" sz="2400" b="1" dirty="0">
                <a:latin typeface="Times New Roman" panose="02020603050405020304" pitchFamily="18" charset="0"/>
                <a:cs typeface="Times New Roman" panose="02020603050405020304" pitchFamily="18" charset="0"/>
              </a:rPr>
              <a:t>CLASS DIAGRAM</a:t>
            </a:r>
            <a:endParaRPr lang="en-US" sz="2800" dirty="0">
              <a:latin typeface="Times New Roman" panose="02020603050405020304" pitchFamily="18" charset="0"/>
              <a:cs typeface="Times New Roman" panose="02020603050405020304" pitchFamily="18" charset="0"/>
            </a:endParaRPr>
          </a:p>
        </p:txBody>
      </p:sp>
      <p:sp>
        <p:nvSpPr>
          <p:cNvPr id="4" name="Google Shape;94;p1">
            <a:extLst>
              <a:ext uri="{FF2B5EF4-FFF2-40B4-BE49-F238E27FC236}">
                <a16:creationId xmlns:a16="http://schemas.microsoft.com/office/drawing/2014/main" id="{B8376944-27E9-D00A-734B-8727A6EDBA3F}"/>
              </a:ext>
            </a:extLst>
          </p:cNvPr>
          <p:cNvSpPr/>
          <p:nvPr/>
        </p:nvSpPr>
        <p:spPr>
          <a:xfrm>
            <a:off x="8172450" y="6079071"/>
            <a:ext cx="342900" cy="34290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28</a:t>
            </a:r>
            <a:endParaRPr sz="1050" dirty="0">
              <a:solidFill>
                <a:srgbClr val="FFFFFF"/>
              </a:solidFill>
              <a:latin typeface="Libre Franklin"/>
              <a:ea typeface="Libre Franklin"/>
              <a:cs typeface="Libre Franklin"/>
              <a:sym typeface="Libre Franklin"/>
            </a:endParaRPr>
          </a:p>
        </p:txBody>
      </p:sp>
      <p:sp>
        <p:nvSpPr>
          <p:cNvPr id="17" name="Google Shape;93;p1">
            <a:extLst>
              <a:ext uri="{FF2B5EF4-FFF2-40B4-BE49-F238E27FC236}">
                <a16:creationId xmlns:a16="http://schemas.microsoft.com/office/drawing/2014/main" id="{80386DD9-D114-A0B5-DB70-4B8E3BE3BB55}"/>
              </a:ext>
            </a:extLst>
          </p:cNvPr>
          <p:cNvSpPr/>
          <p:nvPr/>
        </p:nvSpPr>
        <p:spPr>
          <a:xfrm>
            <a:off x="115410" y="0"/>
            <a:ext cx="8846598"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pic>
        <p:nvPicPr>
          <p:cNvPr id="7" name="Content Placeholder 6">
            <a:extLst>
              <a:ext uri="{FF2B5EF4-FFF2-40B4-BE49-F238E27FC236}">
                <a16:creationId xmlns:a16="http://schemas.microsoft.com/office/drawing/2014/main" id="{F67D5555-A800-A34D-0E35-06EE339FB26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5262" y="1259720"/>
            <a:ext cx="9523056" cy="5598280"/>
          </a:xfrm>
          <a:prstGeom prst="rect">
            <a:avLst/>
          </a:prstGeom>
          <a:noFill/>
          <a:ln>
            <a:noFill/>
          </a:ln>
        </p:spPr>
      </p:pic>
      <p:sp>
        <p:nvSpPr>
          <p:cNvPr id="3" name="TextBox 2">
            <a:extLst>
              <a:ext uri="{FF2B5EF4-FFF2-40B4-BE49-F238E27FC236}">
                <a16:creationId xmlns:a16="http://schemas.microsoft.com/office/drawing/2014/main" id="{65E07C92-B3F4-AF08-C0E3-6C1832C176EC}"/>
              </a:ext>
            </a:extLst>
          </p:cNvPr>
          <p:cNvSpPr txBox="1"/>
          <p:nvPr/>
        </p:nvSpPr>
        <p:spPr>
          <a:xfrm>
            <a:off x="7278332" y="4763196"/>
            <a:ext cx="698090" cy="230832"/>
          </a:xfrm>
          <a:prstGeom prst="rect">
            <a:avLst/>
          </a:prstGeom>
          <a:noFill/>
        </p:spPr>
        <p:txBody>
          <a:bodyPr wrap="square" rtlCol="0">
            <a:spAutoFit/>
          </a:bodyPr>
          <a:lstStyle/>
          <a:p>
            <a:r>
              <a:rPr lang="en-US" sz="900" dirty="0"/>
              <a:t>_</a:t>
            </a:r>
            <a:endParaRPr lang="en-IN" sz="900" dirty="0"/>
          </a:p>
        </p:txBody>
      </p:sp>
      <p:sp>
        <p:nvSpPr>
          <p:cNvPr id="5" name="TextBox 4">
            <a:extLst>
              <a:ext uri="{FF2B5EF4-FFF2-40B4-BE49-F238E27FC236}">
                <a16:creationId xmlns:a16="http://schemas.microsoft.com/office/drawing/2014/main" id="{F10C621A-C8BF-997B-C368-5FB1A24F5AA8}"/>
              </a:ext>
            </a:extLst>
          </p:cNvPr>
          <p:cNvSpPr txBox="1"/>
          <p:nvPr/>
        </p:nvSpPr>
        <p:spPr>
          <a:xfrm>
            <a:off x="7192297" y="4926276"/>
            <a:ext cx="698090" cy="230832"/>
          </a:xfrm>
          <a:prstGeom prst="rect">
            <a:avLst/>
          </a:prstGeom>
          <a:noFill/>
        </p:spPr>
        <p:txBody>
          <a:bodyPr wrap="square" rtlCol="0">
            <a:spAutoFit/>
          </a:bodyPr>
          <a:lstStyle/>
          <a:p>
            <a:r>
              <a:rPr lang="en-US" sz="900" dirty="0"/>
              <a:t>_</a:t>
            </a:r>
            <a:endParaRPr lang="en-IN" sz="900" dirty="0"/>
          </a:p>
        </p:txBody>
      </p:sp>
      <p:sp>
        <p:nvSpPr>
          <p:cNvPr id="6" name="TextBox 5">
            <a:extLst>
              <a:ext uri="{FF2B5EF4-FFF2-40B4-BE49-F238E27FC236}">
                <a16:creationId xmlns:a16="http://schemas.microsoft.com/office/drawing/2014/main" id="{53742653-B0D0-D8A9-1C26-5CEC440D5070}"/>
              </a:ext>
            </a:extLst>
          </p:cNvPr>
          <p:cNvSpPr txBox="1"/>
          <p:nvPr/>
        </p:nvSpPr>
        <p:spPr>
          <a:xfrm>
            <a:off x="7541342" y="4936446"/>
            <a:ext cx="698090" cy="230832"/>
          </a:xfrm>
          <a:prstGeom prst="rect">
            <a:avLst/>
          </a:prstGeom>
          <a:noFill/>
        </p:spPr>
        <p:txBody>
          <a:bodyPr wrap="square" rtlCol="0">
            <a:spAutoFit/>
          </a:bodyPr>
          <a:lstStyle/>
          <a:p>
            <a:r>
              <a:rPr lang="en-US" sz="900" dirty="0"/>
              <a:t>_</a:t>
            </a:r>
            <a:endParaRPr lang="en-IN" sz="900" dirty="0"/>
          </a:p>
        </p:txBody>
      </p:sp>
      <p:sp>
        <p:nvSpPr>
          <p:cNvPr id="8" name="TextBox 7">
            <a:extLst>
              <a:ext uri="{FF2B5EF4-FFF2-40B4-BE49-F238E27FC236}">
                <a16:creationId xmlns:a16="http://schemas.microsoft.com/office/drawing/2014/main" id="{C68EA62A-F702-EFB9-1A2E-8AD4A14AB60A}"/>
              </a:ext>
            </a:extLst>
          </p:cNvPr>
          <p:cNvSpPr txBox="1"/>
          <p:nvPr/>
        </p:nvSpPr>
        <p:spPr>
          <a:xfrm>
            <a:off x="7300304" y="4984954"/>
            <a:ext cx="712986" cy="215444"/>
          </a:xfrm>
          <a:prstGeom prst="rect">
            <a:avLst/>
          </a:prstGeom>
          <a:noFill/>
        </p:spPr>
        <p:txBody>
          <a:bodyPr wrap="square" rtlCol="0">
            <a:spAutoFit/>
          </a:bodyPr>
          <a:lstStyle/>
          <a:p>
            <a:r>
              <a:rPr lang="en-US" sz="800" dirty="0"/>
              <a:t>_</a:t>
            </a:r>
            <a:endParaRPr lang="en-IN" sz="800" dirty="0"/>
          </a:p>
        </p:txBody>
      </p:sp>
    </p:spTree>
    <p:extLst>
      <p:ext uri="{BB962C8B-B14F-4D97-AF65-F5344CB8AC3E}">
        <p14:creationId xmlns:p14="http://schemas.microsoft.com/office/powerpoint/2010/main" val="1076669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68AD-7B7A-B806-C919-18906540FF70}"/>
              </a:ext>
            </a:extLst>
          </p:cNvPr>
          <p:cNvSpPr>
            <a:spLocks noGrp="1"/>
          </p:cNvSpPr>
          <p:nvPr>
            <p:ph type="title"/>
          </p:nvPr>
        </p:nvSpPr>
        <p:spPr>
          <a:xfrm>
            <a:off x="628650" y="365127"/>
            <a:ext cx="7886700" cy="664684"/>
          </a:xfrm>
        </p:spPr>
        <p:txBody>
          <a:bodyPr>
            <a:normAutofit/>
          </a:bodyPr>
          <a:lstStyle/>
          <a:p>
            <a:pPr algn="ctr"/>
            <a:r>
              <a:rPr lang="en-US" sz="2700" b="1" dirty="0">
                <a:latin typeface="Times New Roman" panose="02020603050405020304" pitchFamily="18" charset="0"/>
                <a:cs typeface="Times New Roman" panose="02020603050405020304" pitchFamily="18" charset="0"/>
              </a:rPr>
              <a:t>ACTIVITY DIAGRAM</a:t>
            </a:r>
            <a:endParaRPr lang="en-US" dirty="0"/>
          </a:p>
        </p:txBody>
      </p:sp>
      <p:sp>
        <p:nvSpPr>
          <p:cNvPr id="5" name="Google Shape;93;p1">
            <a:extLst>
              <a:ext uri="{FF2B5EF4-FFF2-40B4-BE49-F238E27FC236}">
                <a16:creationId xmlns:a16="http://schemas.microsoft.com/office/drawing/2014/main" id="{7BF47DA9-4500-093C-4E0E-0C8430D341B2}"/>
              </a:ext>
            </a:extLst>
          </p:cNvPr>
          <p:cNvSpPr/>
          <p:nvPr/>
        </p:nvSpPr>
        <p:spPr>
          <a:xfrm>
            <a:off x="88777" y="102094"/>
            <a:ext cx="8873231"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9" name="Google Shape;94;p1">
            <a:extLst>
              <a:ext uri="{FF2B5EF4-FFF2-40B4-BE49-F238E27FC236}">
                <a16:creationId xmlns:a16="http://schemas.microsoft.com/office/drawing/2014/main" id="{55252840-9733-60C7-D44C-ACB614A4D33A}"/>
              </a:ext>
            </a:extLst>
          </p:cNvPr>
          <p:cNvSpPr/>
          <p:nvPr/>
        </p:nvSpPr>
        <p:spPr>
          <a:xfrm>
            <a:off x="8034824" y="6146942"/>
            <a:ext cx="342900" cy="345931"/>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29</a:t>
            </a:r>
            <a:endParaRPr sz="1050" dirty="0">
              <a:solidFill>
                <a:srgbClr val="FFFFFF"/>
              </a:solidFill>
              <a:latin typeface="Libre Franklin"/>
              <a:ea typeface="Libre Franklin"/>
              <a:cs typeface="Libre Franklin"/>
              <a:sym typeface="Libre Franklin"/>
            </a:endParaRPr>
          </a:p>
        </p:txBody>
      </p:sp>
      <p:pic>
        <p:nvPicPr>
          <p:cNvPr id="6" name="Content Placeholder 5">
            <a:extLst>
              <a:ext uri="{FF2B5EF4-FFF2-40B4-BE49-F238E27FC236}">
                <a16:creationId xmlns:a16="http://schemas.microsoft.com/office/drawing/2014/main" id="{3F3C0701-DD04-D229-1561-409064AE32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719" r="20975" b="34424"/>
          <a:stretch/>
        </p:blipFill>
        <p:spPr bwMode="auto">
          <a:xfrm>
            <a:off x="2392494" y="2118805"/>
            <a:ext cx="4669535" cy="2939143"/>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B1DA730D-499A-D090-1ACC-B7AB21BE528B}"/>
              </a:ext>
            </a:extLst>
          </p:cNvPr>
          <p:cNvSpPr txBox="1"/>
          <p:nvPr/>
        </p:nvSpPr>
        <p:spPr>
          <a:xfrm>
            <a:off x="5513282" y="4805265"/>
            <a:ext cx="588938" cy="326572"/>
          </a:xfrm>
          <a:prstGeom prst="rect">
            <a:avLst/>
          </a:prstGeom>
          <a:solidFill>
            <a:schemeClr val="bg1"/>
          </a:solidFill>
          <a:ln>
            <a:solidFill>
              <a:schemeClr val="bg1"/>
            </a:solidFill>
          </a:ln>
        </p:spPr>
        <p:txBody>
          <a:bodyPr wrap="square" rtlCol="0">
            <a:spAutoFit/>
          </a:bodyPr>
          <a:lstStyle/>
          <a:p>
            <a:endParaRPr lang="en-IN" dirty="0"/>
          </a:p>
        </p:txBody>
      </p:sp>
      <p:sp>
        <p:nvSpPr>
          <p:cNvPr id="4" name="Oval 3">
            <a:extLst>
              <a:ext uri="{FF2B5EF4-FFF2-40B4-BE49-F238E27FC236}">
                <a16:creationId xmlns:a16="http://schemas.microsoft.com/office/drawing/2014/main" id="{2A0FC79B-A7E2-7B6C-2EFD-C1DB87A9281B}"/>
              </a:ext>
            </a:extLst>
          </p:cNvPr>
          <p:cNvSpPr/>
          <p:nvPr/>
        </p:nvSpPr>
        <p:spPr>
          <a:xfrm>
            <a:off x="3124810" y="1632085"/>
            <a:ext cx="234210" cy="1780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91A2663-831D-CD35-989E-EEDFEA7DE783}"/>
              </a:ext>
            </a:extLst>
          </p:cNvPr>
          <p:cNvSpPr/>
          <p:nvPr/>
        </p:nvSpPr>
        <p:spPr>
          <a:xfrm>
            <a:off x="6043409" y="1632085"/>
            <a:ext cx="234210" cy="1780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6" name="Group 25">
            <a:extLst>
              <a:ext uri="{FF2B5EF4-FFF2-40B4-BE49-F238E27FC236}">
                <a16:creationId xmlns:a16="http://schemas.microsoft.com/office/drawing/2014/main" id="{6E5CB5BD-FB6F-8FA7-C542-8756D8FA3D41}"/>
              </a:ext>
            </a:extLst>
          </p:cNvPr>
          <p:cNvGrpSpPr/>
          <p:nvPr/>
        </p:nvGrpSpPr>
        <p:grpSpPr>
          <a:xfrm>
            <a:off x="3200400" y="5477070"/>
            <a:ext cx="317240" cy="261528"/>
            <a:chOff x="3200400" y="5477070"/>
            <a:chExt cx="317240" cy="261528"/>
          </a:xfrm>
        </p:grpSpPr>
        <p:sp>
          <p:nvSpPr>
            <p:cNvPr id="24" name="Oval 23">
              <a:extLst>
                <a:ext uri="{FF2B5EF4-FFF2-40B4-BE49-F238E27FC236}">
                  <a16:creationId xmlns:a16="http://schemas.microsoft.com/office/drawing/2014/main" id="{94F60B18-2680-FC29-80BC-A7D4DF21A8F3}"/>
                </a:ext>
              </a:extLst>
            </p:cNvPr>
            <p:cNvSpPr/>
            <p:nvPr/>
          </p:nvSpPr>
          <p:spPr>
            <a:xfrm>
              <a:off x="3200400" y="5477070"/>
              <a:ext cx="317240" cy="261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a16="http://schemas.microsoft.com/office/drawing/2014/main" id="{6926D40C-BBF2-8314-BD05-B5DAAB9261B1}"/>
                </a:ext>
              </a:extLst>
            </p:cNvPr>
            <p:cNvSpPr/>
            <p:nvPr/>
          </p:nvSpPr>
          <p:spPr>
            <a:xfrm>
              <a:off x="3238937" y="5528524"/>
              <a:ext cx="235857" cy="158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3" name="Group 32">
            <a:extLst>
              <a:ext uri="{FF2B5EF4-FFF2-40B4-BE49-F238E27FC236}">
                <a16:creationId xmlns:a16="http://schemas.microsoft.com/office/drawing/2014/main" id="{28EFB189-B8E7-0D78-29A7-7D587B793538}"/>
              </a:ext>
            </a:extLst>
          </p:cNvPr>
          <p:cNvGrpSpPr/>
          <p:nvPr/>
        </p:nvGrpSpPr>
        <p:grpSpPr>
          <a:xfrm>
            <a:off x="3200400" y="5477071"/>
            <a:ext cx="317240" cy="261528"/>
            <a:chOff x="3200400" y="5477070"/>
            <a:chExt cx="317240" cy="261528"/>
          </a:xfrm>
        </p:grpSpPr>
        <p:sp>
          <p:nvSpPr>
            <p:cNvPr id="34" name="Oval 33">
              <a:extLst>
                <a:ext uri="{FF2B5EF4-FFF2-40B4-BE49-F238E27FC236}">
                  <a16:creationId xmlns:a16="http://schemas.microsoft.com/office/drawing/2014/main" id="{7173890B-EFFB-B362-6730-99FBDDDD4939}"/>
                </a:ext>
              </a:extLst>
            </p:cNvPr>
            <p:cNvSpPr/>
            <p:nvPr/>
          </p:nvSpPr>
          <p:spPr>
            <a:xfrm>
              <a:off x="3200400" y="5477070"/>
              <a:ext cx="317240" cy="261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80CC1D09-75CA-F36E-181B-61D4DDF34204}"/>
                </a:ext>
              </a:extLst>
            </p:cNvPr>
            <p:cNvSpPr/>
            <p:nvPr/>
          </p:nvSpPr>
          <p:spPr>
            <a:xfrm>
              <a:off x="3238937" y="5528524"/>
              <a:ext cx="235857" cy="158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79EE9367-A691-321A-FF31-CF8A6AE61387}"/>
              </a:ext>
            </a:extLst>
          </p:cNvPr>
          <p:cNvGrpSpPr/>
          <p:nvPr/>
        </p:nvGrpSpPr>
        <p:grpSpPr>
          <a:xfrm>
            <a:off x="6118999" y="5208607"/>
            <a:ext cx="317240" cy="261528"/>
            <a:chOff x="3200400" y="5477070"/>
            <a:chExt cx="317240" cy="261528"/>
          </a:xfrm>
        </p:grpSpPr>
        <p:sp>
          <p:nvSpPr>
            <p:cNvPr id="38" name="Oval 37">
              <a:extLst>
                <a:ext uri="{FF2B5EF4-FFF2-40B4-BE49-F238E27FC236}">
                  <a16:creationId xmlns:a16="http://schemas.microsoft.com/office/drawing/2014/main" id="{64B0F088-11D3-F0AE-4D7D-513259617170}"/>
                </a:ext>
              </a:extLst>
            </p:cNvPr>
            <p:cNvSpPr/>
            <p:nvPr/>
          </p:nvSpPr>
          <p:spPr>
            <a:xfrm>
              <a:off x="3200400" y="5477070"/>
              <a:ext cx="317240" cy="261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Oval 38">
              <a:extLst>
                <a:ext uri="{FF2B5EF4-FFF2-40B4-BE49-F238E27FC236}">
                  <a16:creationId xmlns:a16="http://schemas.microsoft.com/office/drawing/2014/main" id="{121A5D8A-4759-5193-92B2-07AB23917F99}"/>
                </a:ext>
              </a:extLst>
            </p:cNvPr>
            <p:cNvSpPr/>
            <p:nvPr/>
          </p:nvSpPr>
          <p:spPr>
            <a:xfrm>
              <a:off x="3238937" y="5528524"/>
              <a:ext cx="235857" cy="158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1" name="Group 40">
            <a:extLst>
              <a:ext uri="{FF2B5EF4-FFF2-40B4-BE49-F238E27FC236}">
                <a16:creationId xmlns:a16="http://schemas.microsoft.com/office/drawing/2014/main" id="{F6432C9B-0EBA-4623-566A-0C386551C38E}"/>
              </a:ext>
            </a:extLst>
          </p:cNvPr>
          <p:cNvGrpSpPr/>
          <p:nvPr/>
        </p:nvGrpSpPr>
        <p:grpSpPr>
          <a:xfrm>
            <a:off x="3200400" y="5477072"/>
            <a:ext cx="317240" cy="261528"/>
            <a:chOff x="3200400" y="5477070"/>
            <a:chExt cx="317240" cy="261528"/>
          </a:xfrm>
        </p:grpSpPr>
        <p:sp>
          <p:nvSpPr>
            <p:cNvPr id="42" name="Oval 41">
              <a:extLst>
                <a:ext uri="{FF2B5EF4-FFF2-40B4-BE49-F238E27FC236}">
                  <a16:creationId xmlns:a16="http://schemas.microsoft.com/office/drawing/2014/main" id="{C172CA12-27D9-A044-2FF2-4F78DEF938CC}"/>
                </a:ext>
              </a:extLst>
            </p:cNvPr>
            <p:cNvSpPr/>
            <p:nvPr/>
          </p:nvSpPr>
          <p:spPr>
            <a:xfrm>
              <a:off x="3200400" y="5477070"/>
              <a:ext cx="317240" cy="261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E7AC2534-589E-F2A7-44D5-1CA366F17310}"/>
                </a:ext>
              </a:extLst>
            </p:cNvPr>
            <p:cNvSpPr/>
            <p:nvPr/>
          </p:nvSpPr>
          <p:spPr>
            <a:xfrm>
              <a:off x="3238937" y="5528524"/>
              <a:ext cx="235857" cy="158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a:extLst>
              <a:ext uri="{FF2B5EF4-FFF2-40B4-BE49-F238E27FC236}">
                <a16:creationId xmlns:a16="http://schemas.microsoft.com/office/drawing/2014/main" id="{4B29EF6E-33EB-49AB-9A93-70647011B04E}"/>
              </a:ext>
            </a:extLst>
          </p:cNvPr>
          <p:cNvGrpSpPr/>
          <p:nvPr/>
        </p:nvGrpSpPr>
        <p:grpSpPr>
          <a:xfrm>
            <a:off x="3200400" y="5477073"/>
            <a:ext cx="317240" cy="261528"/>
            <a:chOff x="3200400" y="5477070"/>
            <a:chExt cx="317240" cy="261528"/>
          </a:xfrm>
        </p:grpSpPr>
        <p:sp>
          <p:nvSpPr>
            <p:cNvPr id="50" name="Oval 49">
              <a:extLst>
                <a:ext uri="{FF2B5EF4-FFF2-40B4-BE49-F238E27FC236}">
                  <a16:creationId xmlns:a16="http://schemas.microsoft.com/office/drawing/2014/main" id="{482CDF52-D095-6ECE-4A74-D323FA9EF018}"/>
                </a:ext>
              </a:extLst>
            </p:cNvPr>
            <p:cNvSpPr/>
            <p:nvPr/>
          </p:nvSpPr>
          <p:spPr>
            <a:xfrm>
              <a:off x="3200400" y="5477070"/>
              <a:ext cx="317240" cy="261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Oval 50">
              <a:extLst>
                <a:ext uri="{FF2B5EF4-FFF2-40B4-BE49-F238E27FC236}">
                  <a16:creationId xmlns:a16="http://schemas.microsoft.com/office/drawing/2014/main" id="{4288D937-83C5-7C96-DBBA-AF8DB8CFB43D}"/>
                </a:ext>
              </a:extLst>
            </p:cNvPr>
            <p:cNvSpPr/>
            <p:nvPr/>
          </p:nvSpPr>
          <p:spPr>
            <a:xfrm>
              <a:off x="3238937" y="5528524"/>
              <a:ext cx="235857" cy="158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a:extLst>
              <a:ext uri="{FF2B5EF4-FFF2-40B4-BE49-F238E27FC236}">
                <a16:creationId xmlns:a16="http://schemas.microsoft.com/office/drawing/2014/main" id="{D16F4B56-BA5D-4B2F-C809-A175523704EE}"/>
              </a:ext>
            </a:extLst>
          </p:cNvPr>
          <p:cNvGrpSpPr/>
          <p:nvPr/>
        </p:nvGrpSpPr>
        <p:grpSpPr>
          <a:xfrm>
            <a:off x="3200400" y="5477074"/>
            <a:ext cx="317240" cy="261528"/>
            <a:chOff x="3200400" y="5477070"/>
            <a:chExt cx="317240" cy="261528"/>
          </a:xfrm>
        </p:grpSpPr>
        <p:sp>
          <p:nvSpPr>
            <p:cNvPr id="59" name="Oval 58">
              <a:extLst>
                <a:ext uri="{FF2B5EF4-FFF2-40B4-BE49-F238E27FC236}">
                  <a16:creationId xmlns:a16="http://schemas.microsoft.com/office/drawing/2014/main" id="{F40CC9DE-A840-9E1C-AC97-24F113FF7DA7}"/>
                </a:ext>
              </a:extLst>
            </p:cNvPr>
            <p:cNvSpPr/>
            <p:nvPr/>
          </p:nvSpPr>
          <p:spPr>
            <a:xfrm>
              <a:off x="3200400" y="5477070"/>
              <a:ext cx="317240" cy="261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Oval 59">
              <a:extLst>
                <a:ext uri="{FF2B5EF4-FFF2-40B4-BE49-F238E27FC236}">
                  <a16:creationId xmlns:a16="http://schemas.microsoft.com/office/drawing/2014/main" id="{850818E3-F00B-6656-04FA-937B6CE56B2C}"/>
                </a:ext>
              </a:extLst>
            </p:cNvPr>
            <p:cNvSpPr/>
            <p:nvPr/>
          </p:nvSpPr>
          <p:spPr>
            <a:xfrm>
              <a:off x="3238937" y="5528524"/>
              <a:ext cx="235857" cy="158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Oval 66">
            <a:extLst>
              <a:ext uri="{FF2B5EF4-FFF2-40B4-BE49-F238E27FC236}">
                <a16:creationId xmlns:a16="http://schemas.microsoft.com/office/drawing/2014/main" id="{7E2B6037-31CB-B7DC-3B34-36B7E2B2E580}"/>
              </a:ext>
            </a:extLst>
          </p:cNvPr>
          <p:cNvSpPr/>
          <p:nvPr/>
        </p:nvSpPr>
        <p:spPr>
          <a:xfrm>
            <a:off x="6043409" y="1632086"/>
            <a:ext cx="234210" cy="1780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6" name="Group 115">
            <a:extLst>
              <a:ext uri="{FF2B5EF4-FFF2-40B4-BE49-F238E27FC236}">
                <a16:creationId xmlns:a16="http://schemas.microsoft.com/office/drawing/2014/main" id="{36875B31-7AF8-5DFF-A070-8E53805B38D6}"/>
              </a:ext>
            </a:extLst>
          </p:cNvPr>
          <p:cNvGrpSpPr/>
          <p:nvPr/>
        </p:nvGrpSpPr>
        <p:grpSpPr>
          <a:xfrm>
            <a:off x="2819440" y="1632086"/>
            <a:ext cx="3748643" cy="4099577"/>
            <a:chOff x="2819440" y="1632086"/>
            <a:chExt cx="3748643" cy="4099577"/>
          </a:xfrm>
        </p:grpSpPr>
        <p:sp>
          <p:nvSpPr>
            <p:cNvPr id="65" name="Oval 64">
              <a:extLst>
                <a:ext uri="{FF2B5EF4-FFF2-40B4-BE49-F238E27FC236}">
                  <a16:creationId xmlns:a16="http://schemas.microsoft.com/office/drawing/2014/main" id="{A78D8B55-DBEE-4BC3-212F-11B3A166B1B3}"/>
                </a:ext>
              </a:extLst>
            </p:cNvPr>
            <p:cNvSpPr/>
            <p:nvPr/>
          </p:nvSpPr>
          <p:spPr>
            <a:xfrm>
              <a:off x="3124810" y="1632086"/>
              <a:ext cx="234210" cy="1780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7" name="Content Placeholder 6">
              <a:extLst>
                <a:ext uri="{FF2B5EF4-FFF2-40B4-BE49-F238E27FC236}">
                  <a16:creationId xmlns:a16="http://schemas.microsoft.com/office/drawing/2014/main" id="{9DA17542-26FD-7AD8-1A27-2ECBFE2F71F4}"/>
                </a:ext>
              </a:extLst>
            </p:cNvPr>
            <p:cNvPicPr>
              <a:picLocks noChangeAspect="1"/>
            </p:cNvPicPr>
            <p:nvPr/>
          </p:nvPicPr>
          <p:blipFill rotWithShape="1">
            <a:blip r:embed="rId3">
              <a:extLst>
                <a:ext uri="{28A0092B-C50C-407E-A947-70E740481C1C}">
                  <a14:useLocalDpi xmlns:a14="http://schemas.microsoft.com/office/drawing/2010/main" val="0"/>
                </a:ext>
              </a:extLst>
            </a:blip>
            <a:srcRect l="3883" t="22167" r="87495" b="66666"/>
            <a:stretch/>
          </p:blipFill>
          <p:spPr bwMode="auto">
            <a:xfrm rot="10800000">
              <a:off x="2819440" y="1796904"/>
              <a:ext cx="821094" cy="381228"/>
            </a:xfrm>
            <a:prstGeom prst="rect">
              <a:avLst/>
            </a:prstGeom>
            <a:noFill/>
            <a:ln>
              <a:noFill/>
            </a:ln>
          </p:spPr>
        </p:pic>
        <p:grpSp>
          <p:nvGrpSpPr>
            <p:cNvPr id="115" name="Group 114">
              <a:extLst>
                <a:ext uri="{FF2B5EF4-FFF2-40B4-BE49-F238E27FC236}">
                  <a16:creationId xmlns:a16="http://schemas.microsoft.com/office/drawing/2014/main" id="{22CB6B3B-D67C-F5A7-4C1A-569F0DC9838E}"/>
                </a:ext>
              </a:extLst>
            </p:cNvPr>
            <p:cNvGrpSpPr/>
            <p:nvPr/>
          </p:nvGrpSpPr>
          <p:grpSpPr>
            <a:xfrm>
              <a:off x="2987513" y="1632087"/>
              <a:ext cx="3580570" cy="4099576"/>
              <a:chOff x="2987513" y="1632087"/>
              <a:chExt cx="3580570" cy="4099576"/>
            </a:xfrm>
          </p:grpSpPr>
          <p:sp>
            <p:nvSpPr>
              <p:cNvPr id="82" name="Oval 81">
                <a:extLst>
                  <a:ext uri="{FF2B5EF4-FFF2-40B4-BE49-F238E27FC236}">
                    <a16:creationId xmlns:a16="http://schemas.microsoft.com/office/drawing/2014/main" id="{DDCBCB6E-EDA7-310B-B0F1-47D2FC25A37F}"/>
                  </a:ext>
                </a:extLst>
              </p:cNvPr>
              <p:cNvSpPr/>
              <p:nvPr/>
            </p:nvSpPr>
            <p:spPr>
              <a:xfrm>
                <a:off x="6043409" y="1632087"/>
                <a:ext cx="234210" cy="1780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8" name="Content Placeholder 6">
                <a:extLst>
                  <a:ext uri="{FF2B5EF4-FFF2-40B4-BE49-F238E27FC236}">
                    <a16:creationId xmlns:a16="http://schemas.microsoft.com/office/drawing/2014/main" id="{3FF7F964-1F9F-76E2-8F7C-2EDFF84A5EF5}"/>
                  </a:ext>
                </a:extLst>
              </p:cNvPr>
              <p:cNvPicPr>
                <a:picLocks noChangeAspect="1"/>
              </p:cNvPicPr>
              <p:nvPr/>
            </p:nvPicPr>
            <p:blipFill rotWithShape="1">
              <a:blip r:embed="rId3">
                <a:extLst>
                  <a:ext uri="{28A0092B-C50C-407E-A947-70E740481C1C}">
                    <a14:useLocalDpi xmlns:a14="http://schemas.microsoft.com/office/drawing/2010/main" val="0"/>
                  </a:ext>
                </a:extLst>
              </a:blip>
              <a:srcRect l="3883" t="22167" r="87495" b="66666"/>
              <a:stretch/>
            </p:blipFill>
            <p:spPr bwMode="auto">
              <a:xfrm rot="10800000">
                <a:off x="5746989" y="1767241"/>
                <a:ext cx="821094" cy="381228"/>
              </a:xfrm>
              <a:prstGeom prst="rect">
                <a:avLst/>
              </a:prstGeom>
              <a:noFill/>
              <a:ln>
                <a:noFill/>
              </a:ln>
            </p:spPr>
          </p:pic>
          <p:grpSp>
            <p:nvGrpSpPr>
              <p:cNvPr id="114" name="Group 113">
                <a:extLst>
                  <a:ext uri="{FF2B5EF4-FFF2-40B4-BE49-F238E27FC236}">
                    <a16:creationId xmlns:a16="http://schemas.microsoft.com/office/drawing/2014/main" id="{DCAB95DF-B8F7-B0B7-1351-CF61DA047C4F}"/>
                  </a:ext>
                </a:extLst>
              </p:cNvPr>
              <p:cNvGrpSpPr/>
              <p:nvPr/>
            </p:nvGrpSpPr>
            <p:grpSpPr>
              <a:xfrm>
                <a:off x="2987513" y="4844784"/>
                <a:ext cx="3504453" cy="886879"/>
                <a:chOff x="2987513" y="4844784"/>
                <a:chExt cx="3504453" cy="886879"/>
              </a:xfrm>
            </p:grpSpPr>
            <p:grpSp>
              <p:nvGrpSpPr>
                <p:cNvPr id="45" name="Group 44">
                  <a:extLst>
                    <a:ext uri="{FF2B5EF4-FFF2-40B4-BE49-F238E27FC236}">
                      <a16:creationId xmlns:a16="http://schemas.microsoft.com/office/drawing/2014/main" id="{1E7760DA-0534-3C98-8692-93D5C920D55C}"/>
                    </a:ext>
                  </a:extLst>
                </p:cNvPr>
                <p:cNvGrpSpPr/>
                <p:nvPr/>
              </p:nvGrpSpPr>
              <p:grpSpPr>
                <a:xfrm>
                  <a:off x="6118999" y="5208608"/>
                  <a:ext cx="317240" cy="261528"/>
                  <a:chOff x="3200400" y="5477070"/>
                  <a:chExt cx="317240" cy="261528"/>
                </a:xfrm>
              </p:grpSpPr>
              <p:sp>
                <p:nvSpPr>
                  <p:cNvPr id="46" name="Oval 45">
                    <a:extLst>
                      <a:ext uri="{FF2B5EF4-FFF2-40B4-BE49-F238E27FC236}">
                        <a16:creationId xmlns:a16="http://schemas.microsoft.com/office/drawing/2014/main" id="{6D851742-FDCB-EA2E-042E-9B9BCD52C0E9}"/>
                      </a:ext>
                    </a:extLst>
                  </p:cNvPr>
                  <p:cNvSpPr/>
                  <p:nvPr/>
                </p:nvSpPr>
                <p:spPr>
                  <a:xfrm>
                    <a:off x="3200400" y="5477070"/>
                    <a:ext cx="317240" cy="261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Oval 46">
                    <a:extLst>
                      <a:ext uri="{FF2B5EF4-FFF2-40B4-BE49-F238E27FC236}">
                        <a16:creationId xmlns:a16="http://schemas.microsoft.com/office/drawing/2014/main" id="{D822DB12-ECCB-BEC7-6E51-62C7E360BB6D}"/>
                      </a:ext>
                    </a:extLst>
                  </p:cNvPr>
                  <p:cNvSpPr/>
                  <p:nvPr/>
                </p:nvSpPr>
                <p:spPr>
                  <a:xfrm>
                    <a:off x="3238937" y="5528524"/>
                    <a:ext cx="235857" cy="158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11" name="Content Placeholder 6">
                  <a:extLst>
                    <a:ext uri="{FF2B5EF4-FFF2-40B4-BE49-F238E27FC236}">
                      <a16:creationId xmlns:a16="http://schemas.microsoft.com/office/drawing/2014/main" id="{79974574-88A5-8A52-6821-AA6BE118D004}"/>
                    </a:ext>
                  </a:extLst>
                </p:cNvPr>
                <p:cNvPicPr>
                  <a:picLocks noChangeAspect="1"/>
                </p:cNvPicPr>
                <p:nvPr/>
              </p:nvPicPr>
              <p:blipFill rotWithShape="1">
                <a:blip r:embed="rId3">
                  <a:extLst>
                    <a:ext uri="{28A0092B-C50C-407E-A947-70E740481C1C}">
                      <a14:useLocalDpi xmlns:a14="http://schemas.microsoft.com/office/drawing/2010/main" val="0"/>
                    </a:ext>
                  </a:extLst>
                </a:blip>
                <a:srcRect l="68058" t="42332" r="28120" b="41834"/>
                <a:stretch/>
              </p:blipFill>
              <p:spPr bwMode="auto">
                <a:xfrm>
                  <a:off x="5903028" y="4844784"/>
                  <a:ext cx="588938" cy="387216"/>
                </a:xfrm>
                <a:prstGeom prst="rect">
                  <a:avLst/>
                </a:prstGeom>
                <a:noFill/>
                <a:ln>
                  <a:noFill/>
                </a:ln>
              </p:spPr>
            </p:pic>
            <p:grpSp>
              <p:nvGrpSpPr>
                <p:cNvPr id="113" name="Group 112">
                  <a:extLst>
                    <a:ext uri="{FF2B5EF4-FFF2-40B4-BE49-F238E27FC236}">
                      <a16:creationId xmlns:a16="http://schemas.microsoft.com/office/drawing/2014/main" id="{A8B4BEC1-F307-968E-979C-B1CC63EDE217}"/>
                    </a:ext>
                  </a:extLst>
                </p:cNvPr>
                <p:cNvGrpSpPr/>
                <p:nvPr/>
              </p:nvGrpSpPr>
              <p:grpSpPr>
                <a:xfrm>
                  <a:off x="2987513" y="5057947"/>
                  <a:ext cx="605717" cy="673716"/>
                  <a:chOff x="2987513" y="5057947"/>
                  <a:chExt cx="605717" cy="673716"/>
                </a:xfrm>
              </p:grpSpPr>
              <p:grpSp>
                <p:nvGrpSpPr>
                  <p:cNvPr id="70" name="Group 69">
                    <a:extLst>
                      <a:ext uri="{FF2B5EF4-FFF2-40B4-BE49-F238E27FC236}">
                        <a16:creationId xmlns:a16="http://schemas.microsoft.com/office/drawing/2014/main" id="{B7434582-BBE3-2457-857A-E68BFB7AE006}"/>
                      </a:ext>
                    </a:extLst>
                  </p:cNvPr>
                  <p:cNvGrpSpPr/>
                  <p:nvPr/>
                </p:nvGrpSpPr>
                <p:grpSpPr>
                  <a:xfrm>
                    <a:off x="3200400" y="5470135"/>
                    <a:ext cx="317240" cy="261528"/>
                    <a:chOff x="3200400" y="5477070"/>
                    <a:chExt cx="317240" cy="261528"/>
                  </a:xfrm>
                </p:grpSpPr>
                <p:sp>
                  <p:nvSpPr>
                    <p:cNvPr id="71" name="Oval 70">
                      <a:extLst>
                        <a:ext uri="{FF2B5EF4-FFF2-40B4-BE49-F238E27FC236}">
                          <a16:creationId xmlns:a16="http://schemas.microsoft.com/office/drawing/2014/main" id="{3AFC807C-594D-88CA-B8CD-4AF51878211F}"/>
                        </a:ext>
                      </a:extLst>
                    </p:cNvPr>
                    <p:cNvSpPr/>
                    <p:nvPr/>
                  </p:nvSpPr>
                  <p:spPr>
                    <a:xfrm>
                      <a:off x="3200400" y="5477070"/>
                      <a:ext cx="317240" cy="261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Oval 71">
                      <a:extLst>
                        <a:ext uri="{FF2B5EF4-FFF2-40B4-BE49-F238E27FC236}">
                          <a16:creationId xmlns:a16="http://schemas.microsoft.com/office/drawing/2014/main" id="{A9F39C94-84E6-084D-55F4-59E132641932}"/>
                        </a:ext>
                      </a:extLst>
                    </p:cNvPr>
                    <p:cNvSpPr/>
                    <p:nvPr/>
                  </p:nvSpPr>
                  <p:spPr>
                    <a:xfrm>
                      <a:off x="3238937" y="5528524"/>
                      <a:ext cx="235857" cy="1586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12" name="Content Placeholder 6">
                    <a:extLst>
                      <a:ext uri="{FF2B5EF4-FFF2-40B4-BE49-F238E27FC236}">
                        <a16:creationId xmlns:a16="http://schemas.microsoft.com/office/drawing/2014/main" id="{FA055305-0069-CB33-1581-F8DFCA186501}"/>
                      </a:ext>
                    </a:extLst>
                  </p:cNvPr>
                  <p:cNvPicPr>
                    <a:picLocks noChangeAspect="1"/>
                  </p:cNvPicPr>
                  <p:nvPr/>
                </p:nvPicPr>
                <p:blipFill rotWithShape="1">
                  <a:blip r:embed="rId3">
                    <a:extLst>
                      <a:ext uri="{28A0092B-C50C-407E-A947-70E740481C1C}">
                        <a14:useLocalDpi xmlns:a14="http://schemas.microsoft.com/office/drawing/2010/main" val="0"/>
                      </a:ext>
                    </a:extLst>
                  </a:blip>
                  <a:srcRect l="68058" t="42332" r="28120" b="41834"/>
                  <a:stretch/>
                </p:blipFill>
                <p:spPr bwMode="auto">
                  <a:xfrm>
                    <a:off x="2987513" y="5057947"/>
                    <a:ext cx="605717" cy="419121"/>
                  </a:xfrm>
                  <a:prstGeom prst="rect">
                    <a:avLst/>
                  </a:prstGeom>
                  <a:noFill/>
                  <a:ln>
                    <a:noFill/>
                  </a:ln>
                </p:spPr>
              </p:pic>
            </p:grpSp>
          </p:grpSp>
        </p:grpSp>
      </p:grpSp>
    </p:spTree>
    <p:extLst>
      <p:ext uri="{BB962C8B-B14F-4D97-AF65-F5344CB8AC3E}">
        <p14:creationId xmlns:p14="http://schemas.microsoft.com/office/powerpoint/2010/main" val="3656558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457200" y="228600"/>
            <a:ext cx="8229600" cy="914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2800"/>
              <a:buFont typeface="Times New Roman"/>
              <a:buNone/>
            </a:pPr>
            <a:r>
              <a:rPr lang="en-US" sz="2400" b="1" dirty="0">
                <a:solidFill>
                  <a:schemeClr val="tx1"/>
                </a:solidFill>
                <a:latin typeface="Times New Roman"/>
                <a:ea typeface="Times New Roman"/>
                <a:cs typeface="Times New Roman"/>
                <a:sym typeface="Times New Roman"/>
              </a:rPr>
              <a:t>OUTLINE OF THE PRESENTATION</a:t>
            </a:r>
            <a:endParaRPr sz="2400" b="1" dirty="0">
              <a:solidFill>
                <a:schemeClr val="tx1"/>
              </a:solidFill>
              <a:latin typeface="Times New Roman"/>
              <a:ea typeface="Times New Roman"/>
              <a:cs typeface="Times New Roman"/>
              <a:sym typeface="Times New Roman"/>
            </a:endParaRPr>
          </a:p>
        </p:txBody>
      </p:sp>
      <p:sp>
        <p:nvSpPr>
          <p:cNvPr id="110" name="Google Shape;110;p3"/>
          <p:cNvSpPr txBox="1">
            <a:spLocks noGrp="1"/>
          </p:cNvSpPr>
          <p:nvPr>
            <p:ph type="body" idx="1"/>
          </p:nvPr>
        </p:nvSpPr>
        <p:spPr>
          <a:xfrm>
            <a:off x="457200" y="990600"/>
            <a:ext cx="8229600" cy="5562600"/>
          </a:xfrm>
          <a:prstGeom prst="rect">
            <a:avLst/>
          </a:prstGeom>
          <a:noFill/>
          <a:ln>
            <a:noFill/>
          </a:ln>
        </p:spPr>
        <p:txBody>
          <a:bodyPr spcFirstLastPara="1" wrap="square" lIns="91425" tIns="45700" rIns="91425" bIns="45700" anchor="t" anchorCtr="0">
            <a:normAutofit/>
          </a:bodyPr>
          <a:lstStyle/>
          <a:p>
            <a:pPr marL="342900" lvl="0" indent="-329120" algn="l" rtl="0">
              <a:lnSpc>
                <a:spcPct val="160000"/>
              </a:lnSpc>
              <a:spcBef>
                <a:spcPts val="449"/>
              </a:spcBef>
              <a:spcAft>
                <a:spcPts val="0"/>
              </a:spcAft>
              <a:buClr>
                <a:schemeClr val="dk1"/>
              </a:buClr>
              <a:buSzPct val="100000"/>
              <a:buChar char="•"/>
            </a:pPr>
            <a:r>
              <a:rPr lang="en-US" sz="1600" dirty="0">
                <a:latin typeface="Times New Roman" panose="02020603050405020304" pitchFamily="18" charset="0"/>
                <a:ea typeface="Times New Roman"/>
                <a:cs typeface="Times New Roman" panose="02020603050405020304" pitchFamily="18" charset="0"/>
                <a:sym typeface="Times New Roman"/>
              </a:rPr>
              <a:t>ABSTRACT </a:t>
            </a:r>
          </a:p>
          <a:p>
            <a:pPr marL="342900" lvl="0" indent="-329120" algn="l" rtl="0">
              <a:lnSpc>
                <a:spcPct val="160000"/>
              </a:lnSpc>
              <a:spcBef>
                <a:spcPts val="449"/>
              </a:spcBef>
              <a:spcAft>
                <a:spcPts val="0"/>
              </a:spcAft>
              <a:buClr>
                <a:schemeClr val="dk1"/>
              </a:buClr>
              <a:buSzPct val="100000"/>
              <a:buChar char="•"/>
            </a:pPr>
            <a:r>
              <a:rPr lang="en-US" sz="1600" dirty="0">
                <a:latin typeface="Times New Roman" panose="02020603050405020304" pitchFamily="18" charset="0"/>
                <a:ea typeface="Times New Roman"/>
                <a:cs typeface="Times New Roman" panose="02020603050405020304" pitchFamily="18" charset="0"/>
                <a:sym typeface="Times New Roman"/>
              </a:rPr>
              <a:t>LITERATURE REVIEW</a:t>
            </a:r>
          </a:p>
          <a:p>
            <a:pPr marL="342900" indent="-329120">
              <a:lnSpc>
                <a:spcPct val="160000"/>
              </a:lnSpc>
              <a:spcBef>
                <a:spcPts val="449"/>
              </a:spcBef>
              <a:buClr>
                <a:schemeClr val="dk1"/>
              </a:buClr>
              <a:buSzPct val="100000"/>
            </a:pPr>
            <a:r>
              <a:rPr lang="en-US" sz="1600" dirty="0">
                <a:latin typeface="Times New Roman" panose="02020603050405020304" pitchFamily="18" charset="0"/>
                <a:ea typeface="Times New Roman"/>
                <a:cs typeface="Times New Roman" panose="02020603050405020304" pitchFamily="18" charset="0"/>
                <a:sym typeface="Times New Roman"/>
              </a:rPr>
              <a:t>OBJECTIVE</a:t>
            </a:r>
          </a:p>
          <a:p>
            <a:pPr marL="342900" indent="-329120">
              <a:lnSpc>
                <a:spcPct val="160000"/>
              </a:lnSpc>
              <a:spcBef>
                <a:spcPts val="449"/>
              </a:spcBef>
              <a:buClr>
                <a:schemeClr val="dk1"/>
              </a:buClr>
              <a:buSzPct val="100000"/>
            </a:pPr>
            <a:r>
              <a:rPr lang="en-US" sz="1600" dirty="0">
                <a:latin typeface="Times New Roman" panose="02020603050405020304" pitchFamily="18" charset="0"/>
                <a:ea typeface="Times New Roman"/>
                <a:cs typeface="Times New Roman" panose="02020603050405020304" pitchFamily="18" charset="0"/>
                <a:sym typeface="Times New Roman"/>
              </a:rPr>
              <a:t>INTRODUCTION</a:t>
            </a:r>
          </a:p>
          <a:p>
            <a:pPr marL="342900" indent="-329120">
              <a:lnSpc>
                <a:spcPct val="160000"/>
              </a:lnSpc>
              <a:spcBef>
                <a:spcPts val="449"/>
              </a:spcBef>
              <a:buClr>
                <a:schemeClr val="dk1"/>
              </a:buClr>
              <a:buSzPct val="100000"/>
            </a:pPr>
            <a:r>
              <a:rPr lang="en-IN" sz="1600" dirty="0">
                <a:latin typeface="Times New Roman" panose="02020603050405020304" pitchFamily="18" charset="0"/>
                <a:cs typeface="Times New Roman" panose="02020603050405020304" pitchFamily="18" charset="0"/>
              </a:rPr>
              <a:t>METHODOLOGY</a:t>
            </a:r>
          </a:p>
          <a:p>
            <a:pPr marL="342900" indent="-329120">
              <a:lnSpc>
                <a:spcPct val="160000"/>
              </a:lnSpc>
              <a:spcBef>
                <a:spcPts val="449"/>
              </a:spcBef>
              <a:buSzPct val="100000"/>
            </a:pPr>
            <a:r>
              <a:rPr lang="en-US" sz="1600" dirty="0">
                <a:solidFill>
                  <a:schemeClr val="tx1"/>
                </a:solidFill>
                <a:latin typeface="Times New Roman" panose="02020603050405020304" pitchFamily="18" charset="0"/>
                <a:ea typeface="Times New Roman"/>
                <a:cs typeface="Times New Roman" panose="02020603050405020304" pitchFamily="18" charset="0"/>
                <a:sym typeface="Times New Roman"/>
              </a:rPr>
              <a:t>DATASET</a:t>
            </a:r>
            <a:endParaRPr sz="16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342900" lvl="0" indent="-329120" algn="l" rtl="0">
              <a:lnSpc>
                <a:spcPct val="160000"/>
              </a:lnSpc>
              <a:spcBef>
                <a:spcPts val="449"/>
              </a:spcBef>
              <a:spcAft>
                <a:spcPts val="0"/>
              </a:spcAft>
              <a:buClr>
                <a:schemeClr val="dk1"/>
              </a:buClr>
              <a:buSzPct val="100000"/>
              <a:buChar char="•"/>
            </a:pPr>
            <a:r>
              <a:rPr lang="en-US" sz="1600" dirty="0">
                <a:latin typeface="Times New Roman" panose="02020603050405020304" pitchFamily="18" charset="0"/>
                <a:ea typeface="Times New Roman"/>
                <a:cs typeface="Times New Roman" panose="02020603050405020304" pitchFamily="18" charset="0"/>
                <a:sym typeface="Times New Roman"/>
              </a:rPr>
              <a:t> MODELING OR HARDWARE DIAGRAMS </a:t>
            </a:r>
            <a:endParaRPr sz="1600" dirty="0">
              <a:latin typeface="Times New Roman" panose="02020603050405020304" pitchFamily="18" charset="0"/>
              <a:cs typeface="Times New Roman" panose="02020603050405020304" pitchFamily="18" charset="0"/>
            </a:endParaRPr>
          </a:p>
          <a:p>
            <a:pPr marL="342900" lvl="0" indent="-329120" algn="l" rtl="0">
              <a:lnSpc>
                <a:spcPct val="160000"/>
              </a:lnSpc>
              <a:spcBef>
                <a:spcPts val="449"/>
              </a:spcBef>
              <a:spcAft>
                <a:spcPts val="0"/>
              </a:spcAft>
              <a:buClr>
                <a:schemeClr val="dk1"/>
              </a:buClr>
              <a:buSzPct val="100000"/>
              <a:buChar char="•"/>
            </a:pPr>
            <a:r>
              <a:rPr lang="en-US" sz="1600" dirty="0">
                <a:latin typeface="Times New Roman" panose="02020603050405020304" pitchFamily="18" charset="0"/>
                <a:ea typeface="Times New Roman"/>
                <a:cs typeface="Times New Roman" panose="02020603050405020304" pitchFamily="18" charset="0"/>
                <a:sym typeface="Times New Roman"/>
              </a:rPr>
              <a:t>RESULTS AND ANALYSIS  </a:t>
            </a:r>
            <a:endParaRPr sz="1600" dirty="0">
              <a:latin typeface="Times New Roman" panose="02020603050405020304" pitchFamily="18" charset="0"/>
              <a:cs typeface="Times New Roman" panose="02020603050405020304" pitchFamily="18" charset="0"/>
            </a:endParaRPr>
          </a:p>
          <a:p>
            <a:pPr marL="342900" lvl="0" indent="-329120" algn="l" rtl="0">
              <a:lnSpc>
                <a:spcPct val="160000"/>
              </a:lnSpc>
              <a:spcBef>
                <a:spcPts val="449"/>
              </a:spcBef>
              <a:spcAft>
                <a:spcPts val="0"/>
              </a:spcAft>
              <a:buClr>
                <a:schemeClr val="dk1"/>
              </a:buClr>
              <a:buSzPct val="100000"/>
              <a:buChar char="•"/>
            </a:pPr>
            <a:r>
              <a:rPr lang="en-US" sz="1600" dirty="0">
                <a:latin typeface="Times New Roman" panose="02020603050405020304" pitchFamily="18" charset="0"/>
                <a:ea typeface="Times New Roman"/>
                <a:cs typeface="Times New Roman" panose="02020603050405020304" pitchFamily="18" charset="0"/>
                <a:sym typeface="Times New Roman"/>
              </a:rPr>
              <a:t>CONCLUSIONS</a:t>
            </a:r>
            <a:endParaRPr sz="1600" dirty="0">
              <a:latin typeface="Times New Roman" panose="02020603050405020304" pitchFamily="18" charset="0"/>
              <a:cs typeface="Times New Roman" panose="02020603050405020304" pitchFamily="18" charset="0"/>
            </a:endParaRPr>
          </a:p>
          <a:p>
            <a:pPr marL="342900" lvl="0" indent="-329120" algn="l" rtl="0">
              <a:lnSpc>
                <a:spcPct val="160000"/>
              </a:lnSpc>
              <a:spcBef>
                <a:spcPts val="449"/>
              </a:spcBef>
              <a:spcAft>
                <a:spcPts val="0"/>
              </a:spcAft>
              <a:buClr>
                <a:schemeClr val="dk1"/>
              </a:buClr>
              <a:buSzPct val="100000"/>
              <a:buChar char="•"/>
            </a:pPr>
            <a:r>
              <a:rPr lang="en-US" sz="1600" dirty="0">
                <a:latin typeface="Times New Roman" panose="02020603050405020304" pitchFamily="18" charset="0"/>
                <a:ea typeface="Times New Roman"/>
                <a:cs typeface="Times New Roman" panose="02020603050405020304" pitchFamily="18" charset="0"/>
                <a:sym typeface="Times New Roman"/>
              </a:rPr>
              <a:t>REFERENCES</a:t>
            </a:r>
            <a:endParaRPr sz="1600" dirty="0">
              <a:latin typeface="Times New Roman" panose="02020603050405020304" pitchFamily="18" charset="0"/>
              <a:cs typeface="Times New Roman" panose="02020603050405020304" pitchFamily="18" charset="0"/>
            </a:endParaRPr>
          </a:p>
          <a:p>
            <a:pPr marL="342900" lvl="0" indent="-244475" algn="l" rtl="0">
              <a:lnSpc>
                <a:spcPct val="150000"/>
              </a:lnSpc>
              <a:spcBef>
                <a:spcPts val="310"/>
              </a:spcBef>
              <a:spcAft>
                <a:spcPts val="0"/>
              </a:spcAft>
              <a:buClr>
                <a:schemeClr val="dk1"/>
              </a:buClr>
              <a:buSzPct val="100000"/>
              <a:buNone/>
            </a:pPr>
            <a:endParaRPr sz="1600" dirty="0">
              <a:latin typeface="Times New Roman" panose="02020603050405020304" pitchFamily="18" charset="0"/>
              <a:ea typeface="Times New Roman"/>
              <a:cs typeface="Times New Roman" panose="02020603050405020304" pitchFamily="18" charset="0"/>
              <a:sym typeface="Times New Roman"/>
            </a:endParaRPr>
          </a:p>
        </p:txBody>
      </p:sp>
      <p:sp>
        <p:nvSpPr>
          <p:cNvPr id="111" name="Google Shape;111;p3"/>
          <p:cNvSpPr/>
          <p:nvPr/>
        </p:nvSpPr>
        <p:spPr>
          <a:xfrm>
            <a:off x="280925" y="228600"/>
            <a:ext cx="8503200" cy="6447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12" name="Google Shape;112;p3"/>
          <p:cNvSpPr/>
          <p:nvPr/>
        </p:nvSpPr>
        <p:spPr>
          <a:xfrm>
            <a:off x="8007659" y="6152224"/>
            <a:ext cx="408372" cy="400975"/>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3</a:t>
            </a:fld>
            <a:endParaRPr sz="1400" b="0" i="0" u="none" strike="noStrike" cap="none" dirty="0">
              <a:solidFill>
                <a:srgbClr val="FFFFFF"/>
              </a:solidFill>
              <a:latin typeface="Libre Franklin"/>
              <a:ea typeface="Libre Franklin"/>
              <a:cs typeface="Libre Franklin"/>
              <a:sym typeface="Libre Frankli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5F02-1CC9-818A-D202-0A222E3E4C52}"/>
              </a:ext>
            </a:extLst>
          </p:cNvPr>
          <p:cNvSpPr>
            <a:spLocks noGrp="1"/>
          </p:cNvSpPr>
          <p:nvPr>
            <p:ph type="title"/>
          </p:nvPr>
        </p:nvSpPr>
        <p:spPr>
          <a:xfrm>
            <a:off x="628650" y="681036"/>
            <a:ext cx="7886700" cy="5728641"/>
          </a:xfrm>
        </p:spPr>
        <p:txBody>
          <a:bodyPr>
            <a:normAutofit/>
          </a:bodyPr>
          <a:lstStyle/>
          <a:p>
            <a:pPr algn="ctr"/>
            <a:r>
              <a:rPr lang="en-US" sz="2400" b="1" dirty="0">
                <a:latin typeface="Times New Roman" panose="02020603050405020304" pitchFamily="18" charset="0"/>
                <a:cs typeface="Times New Roman" panose="02020603050405020304" pitchFamily="18" charset="0"/>
              </a:rPr>
              <a:t>Output Screens</a:t>
            </a:r>
          </a:p>
        </p:txBody>
      </p:sp>
      <p:sp>
        <p:nvSpPr>
          <p:cNvPr id="4" name="Google Shape;93;p1">
            <a:extLst>
              <a:ext uri="{FF2B5EF4-FFF2-40B4-BE49-F238E27FC236}">
                <a16:creationId xmlns:a16="http://schemas.microsoft.com/office/drawing/2014/main" id="{C9BD87EF-1F07-B005-8A70-F59C82C937C6}"/>
              </a:ext>
            </a:extLst>
          </p:cNvPr>
          <p:cNvSpPr/>
          <p:nvPr/>
        </p:nvSpPr>
        <p:spPr>
          <a:xfrm>
            <a:off x="181992" y="75461"/>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8" name="Content Placeholder 7">
            <a:extLst>
              <a:ext uri="{FF2B5EF4-FFF2-40B4-BE49-F238E27FC236}">
                <a16:creationId xmlns:a16="http://schemas.microsoft.com/office/drawing/2014/main" id="{131A948D-323A-2022-243E-9F65D0BD9873}"/>
              </a:ext>
            </a:extLst>
          </p:cNvPr>
          <p:cNvSpPr>
            <a:spLocks noGrp="1"/>
          </p:cNvSpPr>
          <p:nvPr>
            <p:ph idx="1"/>
          </p:nvPr>
        </p:nvSpPr>
        <p:spPr>
          <a:xfrm>
            <a:off x="628650" y="852257"/>
            <a:ext cx="7886700" cy="532470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Google Shape;94;p1">
            <a:extLst>
              <a:ext uri="{FF2B5EF4-FFF2-40B4-BE49-F238E27FC236}">
                <a16:creationId xmlns:a16="http://schemas.microsoft.com/office/drawing/2014/main" id="{38DE5B0D-17F6-0971-58B4-993DF841D765}"/>
              </a:ext>
            </a:extLst>
          </p:cNvPr>
          <p:cNvSpPr/>
          <p:nvPr/>
        </p:nvSpPr>
        <p:spPr>
          <a:xfrm>
            <a:off x="8178553" y="6237998"/>
            <a:ext cx="373417" cy="34290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30</a:t>
            </a:r>
            <a:endParaRPr sz="1050" dirty="0">
              <a:solidFill>
                <a:srgbClr val="FFFFFF"/>
              </a:solidFill>
              <a:latin typeface="Libre Franklin"/>
              <a:ea typeface="Libre Franklin"/>
              <a:cs typeface="Libre Franklin"/>
              <a:sym typeface="Libre Franklin"/>
            </a:endParaRPr>
          </a:p>
        </p:txBody>
      </p:sp>
      <p:sp>
        <p:nvSpPr>
          <p:cNvPr id="3" name="Rectangle 2">
            <a:extLst>
              <a:ext uri="{FF2B5EF4-FFF2-40B4-BE49-F238E27FC236}">
                <a16:creationId xmlns:a16="http://schemas.microsoft.com/office/drawing/2014/main" id="{654BA059-0D86-4FD1-B429-32687671C741}"/>
              </a:ext>
            </a:extLst>
          </p:cNvPr>
          <p:cNvSpPr/>
          <p:nvPr/>
        </p:nvSpPr>
        <p:spPr>
          <a:xfrm>
            <a:off x="181992" y="3098307"/>
            <a:ext cx="8780016" cy="8167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RESULTS AND ANALYSIS</a:t>
            </a:r>
          </a:p>
        </p:txBody>
      </p:sp>
    </p:spTree>
    <p:extLst>
      <p:ext uri="{BB962C8B-B14F-4D97-AF65-F5344CB8AC3E}">
        <p14:creationId xmlns:p14="http://schemas.microsoft.com/office/powerpoint/2010/main" val="2787756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93;p1">
            <a:extLst>
              <a:ext uri="{FF2B5EF4-FFF2-40B4-BE49-F238E27FC236}">
                <a16:creationId xmlns:a16="http://schemas.microsoft.com/office/drawing/2014/main" id="{0BAB7EDC-6D04-9B63-38B4-9803E31F3533}"/>
              </a:ext>
            </a:extLst>
          </p:cNvPr>
          <p:cNvSpPr/>
          <p:nvPr/>
        </p:nvSpPr>
        <p:spPr>
          <a:xfrm>
            <a:off x="181992" y="75461"/>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12" name="Google Shape;94;p1">
            <a:extLst>
              <a:ext uri="{FF2B5EF4-FFF2-40B4-BE49-F238E27FC236}">
                <a16:creationId xmlns:a16="http://schemas.microsoft.com/office/drawing/2014/main" id="{576F45F2-C199-E0CA-99DA-92B348AA8AAF}"/>
              </a:ext>
            </a:extLst>
          </p:cNvPr>
          <p:cNvSpPr/>
          <p:nvPr/>
        </p:nvSpPr>
        <p:spPr>
          <a:xfrm>
            <a:off x="8368247" y="6274379"/>
            <a:ext cx="373417" cy="327982"/>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31</a:t>
            </a:r>
            <a:endParaRPr sz="1050" dirty="0">
              <a:solidFill>
                <a:srgbClr val="FFFFFF"/>
              </a:solidFill>
              <a:latin typeface="Libre Franklin"/>
              <a:ea typeface="Libre Franklin"/>
              <a:cs typeface="Libre Franklin"/>
              <a:sym typeface="Libre Franklin"/>
            </a:endParaRPr>
          </a:p>
        </p:txBody>
      </p:sp>
      <p:sp>
        <p:nvSpPr>
          <p:cNvPr id="4" name="Content Placeholder 3">
            <a:extLst>
              <a:ext uri="{FF2B5EF4-FFF2-40B4-BE49-F238E27FC236}">
                <a16:creationId xmlns:a16="http://schemas.microsoft.com/office/drawing/2014/main" id="{28B48B00-45AB-FC98-4B38-92A6A0D36E9B}"/>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FF0B98B6-E4F3-AB46-3AA2-17C079EA8E0A}"/>
              </a:ext>
            </a:extLst>
          </p:cNvPr>
          <p:cNvPicPr>
            <a:picLocks noChangeAspect="1"/>
          </p:cNvPicPr>
          <p:nvPr/>
        </p:nvPicPr>
        <p:blipFill>
          <a:blip r:embed="rId2"/>
          <a:stretch>
            <a:fillRect/>
          </a:stretch>
        </p:blipFill>
        <p:spPr>
          <a:xfrm>
            <a:off x="446658" y="1002890"/>
            <a:ext cx="8295006" cy="5144577"/>
          </a:xfrm>
          <a:prstGeom prst="rect">
            <a:avLst/>
          </a:prstGeom>
        </p:spPr>
      </p:pic>
      <p:sp>
        <p:nvSpPr>
          <p:cNvPr id="3" name="TextBox 2">
            <a:extLst>
              <a:ext uri="{FF2B5EF4-FFF2-40B4-BE49-F238E27FC236}">
                <a16:creationId xmlns:a16="http://schemas.microsoft.com/office/drawing/2014/main" id="{BD713478-BA6E-9D22-40B1-088A130F5A08}"/>
              </a:ext>
            </a:extLst>
          </p:cNvPr>
          <p:cNvSpPr txBox="1"/>
          <p:nvPr/>
        </p:nvSpPr>
        <p:spPr>
          <a:xfrm>
            <a:off x="446658" y="343834"/>
            <a:ext cx="4572000" cy="390684"/>
          </a:xfrm>
          <a:prstGeom prst="rect">
            <a:avLst/>
          </a:prstGeom>
          <a:noFill/>
        </p:spPr>
        <p:txBody>
          <a:bodyPr wrap="square">
            <a:spAutoFit/>
          </a:bodyPr>
          <a:lstStyle/>
          <a:p>
            <a:pPr algn="just">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Home Page:</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0036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p1">
            <a:extLst>
              <a:ext uri="{FF2B5EF4-FFF2-40B4-BE49-F238E27FC236}">
                <a16:creationId xmlns:a16="http://schemas.microsoft.com/office/drawing/2014/main" id="{97C5F430-5ECB-F754-AD78-ECBC9285BCFD}"/>
              </a:ext>
            </a:extLst>
          </p:cNvPr>
          <p:cNvSpPr/>
          <p:nvPr/>
        </p:nvSpPr>
        <p:spPr>
          <a:xfrm>
            <a:off x="181992" y="45964"/>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5C5990DD-D0BC-54C3-7F22-1DF2CFD215F3}"/>
              </a:ext>
            </a:extLst>
          </p:cNvPr>
          <p:cNvSpPr/>
          <p:nvPr/>
        </p:nvSpPr>
        <p:spPr>
          <a:xfrm>
            <a:off x="8439856" y="6269628"/>
            <a:ext cx="373417" cy="34290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32</a:t>
            </a:r>
            <a:endParaRPr sz="1050" dirty="0">
              <a:solidFill>
                <a:srgbClr val="FFFFFF"/>
              </a:solidFill>
              <a:latin typeface="Libre Franklin"/>
              <a:ea typeface="Libre Franklin"/>
              <a:cs typeface="Libre Franklin"/>
              <a:sym typeface="Libre Franklin"/>
            </a:endParaRPr>
          </a:p>
        </p:txBody>
      </p:sp>
      <p:sp>
        <p:nvSpPr>
          <p:cNvPr id="3" name="TextBox 2">
            <a:extLst>
              <a:ext uri="{FF2B5EF4-FFF2-40B4-BE49-F238E27FC236}">
                <a16:creationId xmlns:a16="http://schemas.microsoft.com/office/drawing/2014/main" id="{D32C9372-C085-E425-0ADC-389E884D2B03}"/>
              </a:ext>
            </a:extLst>
          </p:cNvPr>
          <p:cNvSpPr txBox="1"/>
          <p:nvPr/>
        </p:nvSpPr>
        <p:spPr>
          <a:xfrm>
            <a:off x="830826" y="397911"/>
            <a:ext cx="1450258" cy="358816"/>
          </a:xfrm>
          <a:prstGeom prst="rect">
            <a:avLst/>
          </a:prstGeom>
          <a:noFill/>
        </p:spPr>
        <p:txBody>
          <a:bodyPr wrap="square">
            <a:spAutoFit/>
          </a:bodyPr>
          <a:lstStyle/>
          <a:p>
            <a:pPr>
              <a:lnSpc>
                <a:spcPct val="115000"/>
              </a:lnSpc>
              <a:spcAft>
                <a:spcPts val="10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R</a:t>
            </a:r>
            <a:r>
              <a:rPr lang="en-IN" sz="1600" b="1" dirty="0">
                <a:latin typeface="Times New Roman" panose="02020603050405020304" pitchFamily="18" charset="0"/>
                <a:ea typeface="Calibri" panose="020F0502020204030204" pitchFamily="34" charset="0"/>
                <a:cs typeface="Times New Roman" panose="02020603050405020304" pitchFamily="18" charset="0"/>
              </a:rPr>
              <a:t>egistration :</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577B1D86-7128-F10E-DB29-D92247F1888A}"/>
              </a:ext>
            </a:extLst>
          </p:cNvPr>
          <p:cNvPicPr>
            <a:picLocks noGrp="1" noChangeAspect="1"/>
          </p:cNvPicPr>
          <p:nvPr>
            <p:ph idx="1"/>
          </p:nvPr>
        </p:nvPicPr>
        <p:blipFill>
          <a:blip r:embed="rId2"/>
          <a:stretch>
            <a:fillRect/>
          </a:stretch>
        </p:blipFill>
        <p:spPr>
          <a:xfrm>
            <a:off x="704144" y="998376"/>
            <a:ext cx="7735712" cy="5178587"/>
          </a:xfrm>
        </p:spPr>
      </p:pic>
    </p:spTree>
    <p:extLst>
      <p:ext uri="{BB962C8B-B14F-4D97-AF65-F5344CB8AC3E}">
        <p14:creationId xmlns:p14="http://schemas.microsoft.com/office/powerpoint/2010/main" val="3083725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72CAB-3949-5DF2-5733-1592B6D80F19}"/>
              </a:ext>
            </a:extLst>
          </p:cNvPr>
          <p:cNvSpPr>
            <a:spLocks noGrp="1"/>
          </p:cNvSpPr>
          <p:nvPr>
            <p:ph type="title"/>
          </p:nvPr>
        </p:nvSpPr>
        <p:spPr>
          <a:xfrm>
            <a:off x="628650" y="365127"/>
            <a:ext cx="7886700" cy="433864"/>
          </a:xfrm>
        </p:spPr>
        <p:txBody>
          <a:bodyPr>
            <a:noAutofit/>
          </a:bodyPr>
          <a:lstStyle/>
          <a:p>
            <a:pPr algn="ctr"/>
            <a:r>
              <a:rPr lang="en-US" sz="2800" b="1" dirty="0">
                <a:latin typeface="Times New Roman" panose="02020603050405020304" pitchFamily="18" charset="0"/>
                <a:cs typeface="Times New Roman" panose="02020603050405020304" pitchFamily="18" charset="0"/>
              </a:rPr>
              <a:t>Database</a:t>
            </a:r>
          </a:p>
        </p:txBody>
      </p:sp>
      <p:sp>
        <p:nvSpPr>
          <p:cNvPr id="6" name="Google Shape;93;p1">
            <a:extLst>
              <a:ext uri="{FF2B5EF4-FFF2-40B4-BE49-F238E27FC236}">
                <a16:creationId xmlns:a16="http://schemas.microsoft.com/office/drawing/2014/main" id="{ABC39887-A130-D7DF-D314-A8A7DF7963F7}"/>
              </a:ext>
            </a:extLst>
          </p:cNvPr>
          <p:cNvSpPr/>
          <p:nvPr/>
        </p:nvSpPr>
        <p:spPr>
          <a:xfrm>
            <a:off x="181992" y="121920"/>
            <a:ext cx="8780016" cy="653189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9909D30E-AAF1-0F49-A6E2-4FD3E3246C1D}"/>
              </a:ext>
            </a:extLst>
          </p:cNvPr>
          <p:cNvSpPr/>
          <p:nvPr/>
        </p:nvSpPr>
        <p:spPr>
          <a:xfrm>
            <a:off x="8287364" y="6092889"/>
            <a:ext cx="373417" cy="309019"/>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33</a:t>
            </a:r>
            <a:endParaRPr sz="1050" dirty="0">
              <a:solidFill>
                <a:srgbClr val="FFFFFF"/>
              </a:solidFill>
              <a:latin typeface="Libre Franklin"/>
              <a:ea typeface="Libre Franklin"/>
              <a:cs typeface="Libre Franklin"/>
              <a:sym typeface="Libre Franklin"/>
            </a:endParaRPr>
          </a:p>
        </p:txBody>
      </p:sp>
      <p:pic>
        <p:nvPicPr>
          <p:cNvPr id="8" name="Content Placeholder 7">
            <a:extLst>
              <a:ext uri="{FF2B5EF4-FFF2-40B4-BE49-F238E27FC236}">
                <a16:creationId xmlns:a16="http://schemas.microsoft.com/office/drawing/2014/main" id="{A1F82D19-A7AB-C5BD-A4B7-4D785D92EA42}"/>
              </a:ext>
            </a:extLst>
          </p:cNvPr>
          <p:cNvPicPr>
            <a:picLocks noGrp="1" noChangeAspect="1"/>
          </p:cNvPicPr>
          <p:nvPr>
            <p:ph idx="1"/>
          </p:nvPr>
        </p:nvPicPr>
        <p:blipFill rotWithShape="1">
          <a:blip r:embed="rId2"/>
          <a:srcRect l="30807" t="36848" r="3851" b="42929"/>
          <a:stretch/>
        </p:blipFill>
        <p:spPr>
          <a:xfrm>
            <a:off x="769666" y="4231964"/>
            <a:ext cx="7303441" cy="2222112"/>
          </a:xfrm>
        </p:spPr>
      </p:pic>
      <p:pic>
        <p:nvPicPr>
          <p:cNvPr id="11" name="Picture 10">
            <a:extLst>
              <a:ext uri="{FF2B5EF4-FFF2-40B4-BE49-F238E27FC236}">
                <a16:creationId xmlns:a16="http://schemas.microsoft.com/office/drawing/2014/main" id="{D6DA9034-96B8-E395-121B-8AFB17BA7216}"/>
              </a:ext>
            </a:extLst>
          </p:cNvPr>
          <p:cNvPicPr>
            <a:picLocks noChangeAspect="1"/>
          </p:cNvPicPr>
          <p:nvPr/>
        </p:nvPicPr>
        <p:blipFill>
          <a:blip r:embed="rId2"/>
          <a:stretch>
            <a:fillRect/>
          </a:stretch>
        </p:blipFill>
        <p:spPr>
          <a:xfrm>
            <a:off x="550606" y="798991"/>
            <a:ext cx="7964744" cy="3178892"/>
          </a:xfrm>
          <a:prstGeom prst="rect">
            <a:avLst/>
          </a:prstGeom>
        </p:spPr>
      </p:pic>
    </p:spTree>
    <p:extLst>
      <p:ext uri="{BB962C8B-B14F-4D97-AF65-F5344CB8AC3E}">
        <p14:creationId xmlns:p14="http://schemas.microsoft.com/office/powerpoint/2010/main" val="331603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EBE4-7EB1-389F-2657-1041FB222302}"/>
              </a:ext>
            </a:extLst>
          </p:cNvPr>
          <p:cNvSpPr>
            <a:spLocks noGrp="1"/>
          </p:cNvSpPr>
          <p:nvPr>
            <p:ph type="title"/>
          </p:nvPr>
        </p:nvSpPr>
        <p:spPr>
          <a:xfrm flipV="1">
            <a:off x="628650" y="-585925"/>
            <a:ext cx="7886700" cy="88776"/>
          </a:xfrm>
        </p:spPr>
        <p:txBody>
          <a:bodyPr>
            <a:normAutofit fontScale="90000"/>
          </a:bodyPr>
          <a:lstStyle/>
          <a:p>
            <a:endParaRPr lang="en-US" dirty="0"/>
          </a:p>
        </p:txBody>
      </p:sp>
      <p:sp>
        <p:nvSpPr>
          <p:cNvPr id="6" name="Google Shape;93;p1">
            <a:extLst>
              <a:ext uri="{FF2B5EF4-FFF2-40B4-BE49-F238E27FC236}">
                <a16:creationId xmlns:a16="http://schemas.microsoft.com/office/drawing/2014/main" id="{5C5DE73A-2B0C-1FD3-DAD1-5A64AF8ED773}"/>
              </a:ext>
            </a:extLst>
          </p:cNvPr>
          <p:cNvSpPr/>
          <p:nvPr/>
        </p:nvSpPr>
        <p:spPr>
          <a:xfrm>
            <a:off x="181992" y="75461"/>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F138FC5A-98E9-3B7D-23B6-E637C5F4A9EA}"/>
              </a:ext>
            </a:extLst>
          </p:cNvPr>
          <p:cNvSpPr/>
          <p:nvPr/>
        </p:nvSpPr>
        <p:spPr>
          <a:xfrm>
            <a:off x="8439856" y="6311826"/>
            <a:ext cx="373417" cy="34290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34</a:t>
            </a:r>
            <a:endParaRPr sz="1050" dirty="0">
              <a:solidFill>
                <a:srgbClr val="FFFFFF"/>
              </a:solidFill>
              <a:latin typeface="Libre Franklin"/>
              <a:ea typeface="Libre Franklin"/>
              <a:cs typeface="Libre Franklin"/>
              <a:sym typeface="Libre Franklin"/>
            </a:endParaRPr>
          </a:p>
        </p:txBody>
      </p:sp>
      <p:pic>
        <p:nvPicPr>
          <p:cNvPr id="8" name="Content Placeholder 7">
            <a:extLst>
              <a:ext uri="{FF2B5EF4-FFF2-40B4-BE49-F238E27FC236}">
                <a16:creationId xmlns:a16="http://schemas.microsoft.com/office/drawing/2014/main" id="{69A1A0E2-DC94-6D85-EB9C-6F2442CBD8A5}"/>
              </a:ext>
            </a:extLst>
          </p:cNvPr>
          <p:cNvPicPr>
            <a:picLocks noGrp="1" noChangeAspect="1"/>
          </p:cNvPicPr>
          <p:nvPr>
            <p:ph idx="1"/>
          </p:nvPr>
        </p:nvPicPr>
        <p:blipFill>
          <a:blip r:embed="rId2"/>
          <a:stretch>
            <a:fillRect/>
          </a:stretch>
        </p:blipFill>
        <p:spPr>
          <a:xfrm>
            <a:off x="704144" y="934065"/>
            <a:ext cx="7735712" cy="5242898"/>
          </a:xfrm>
        </p:spPr>
      </p:pic>
      <p:sp>
        <p:nvSpPr>
          <p:cNvPr id="4" name="TextBox 3">
            <a:extLst>
              <a:ext uri="{FF2B5EF4-FFF2-40B4-BE49-F238E27FC236}">
                <a16:creationId xmlns:a16="http://schemas.microsoft.com/office/drawing/2014/main" id="{DB8444D4-06D4-5D89-4C59-07A337F50B6B}"/>
              </a:ext>
            </a:extLst>
          </p:cNvPr>
          <p:cNvSpPr txBox="1"/>
          <p:nvPr/>
        </p:nvSpPr>
        <p:spPr>
          <a:xfrm>
            <a:off x="704144" y="361455"/>
            <a:ext cx="4572000" cy="390684"/>
          </a:xfrm>
          <a:prstGeom prst="rect">
            <a:avLst/>
          </a:prstGeom>
          <a:noFill/>
        </p:spPr>
        <p:txBody>
          <a:bodyPr wrap="square">
            <a:spAutoFit/>
          </a:bodyPr>
          <a:lstStyle/>
          <a:p>
            <a:pPr>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Login:</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8730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93;p1">
            <a:extLst>
              <a:ext uri="{FF2B5EF4-FFF2-40B4-BE49-F238E27FC236}">
                <a16:creationId xmlns:a16="http://schemas.microsoft.com/office/drawing/2014/main" id="{3410401D-ADA7-FA92-7158-28CF19B6EF67}"/>
              </a:ext>
            </a:extLst>
          </p:cNvPr>
          <p:cNvSpPr/>
          <p:nvPr/>
        </p:nvSpPr>
        <p:spPr>
          <a:xfrm>
            <a:off x="181992" y="102094"/>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13" name="Google Shape;94;p1">
            <a:extLst>
              <a:ext uri="{FF2B5EF4-FFF2-40B4-BE49-F238E27FC236}">
                <a16:creationId xmlns:a16="http://schemas.microsoft.com/office/drawing/2014/main" id="{824C1C75-510D-2168-07B4-7478017A4E1D}"/>
              </a:ext>
            </a:extLst>
          </p:cNvPr>
          <p:cNvSpPr/>
          <p:nvPr/>
        </p:nvSpPr>
        <p:spPr>
          <a:xfrm>
            <a:off x="8439856" y="6277525"/>
            <a:ext cx="373417" cy="34290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35</a:t>
            </a:r>
            <a:endParaRPr sz="1050" dirty="0">
              <a:solidFill>
                <a:srgbClr val="FFFFFF"/>
              </a:solidFill>
              <a:latin typeface="Libre Franklin"/>
              <a:ea typeface="Libre Franklin"/>
              <a:cs typeface="Libre Franklin"/>
              <a:sym typeface="Libre Franklin"/>
            </a:endParaRPr>
          </a:p>
        </p:txBody>
      </p:sp>
      <p:pic>
        <p:nvPicPr>
          <p:cNvPr id="7" name="Content Placeholder 6">
            <a:extLst>
              <a:ext uri="{FF2B5EF4-FFF2-40B4-BE49-F238E27FC236}">
                <a16:creationId xmlns:a16="http://schemas.microsoft.com/office/drawing/2014/main" id="{A9884C8F-949D-3BAC-E4AE-7CF085448836}"/>
              </a:ext>
            </a:extLst>
          </p:cNvPr>
          <p:cNvPicPr>
            <a:picLocks noGrp="1" noChangeAspect="1"/>
          </p:cNvPicPr>
          <p:nvPr>
            <p:ph idx="1"/>
          </p:nvPr>
        </p:nvPicPr>
        <p:blipFill>
          <a:blip r:embed="rId2"/>
          <a:stretch>
            <a:fillRect/>
          </a:stretch>
        </p:blipFill>
        <p:spPr>
          <a:xfrm>
            <a:off x="704144" y="266572"/>
            <a:ext cx="7735712" cy="5880894"/>
          </a:xfrm>
        </p:spPr>
      </p:pic>
    </p:spTree>
    <p:extLst>
      <p:ext uri="{BB962C8B-B14F-4D97-AF65-F5344CB8AC3E}">
        <p14:creationId xmlns:p14="http://schemas.microsoft.com/office/powerpoint/2010/main" val="1570431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3;p1">
            <a:extLst>
              <a:ext uri="{FF2B5EF4-FFF2-40B4-BE49-F238E27FC236}">
                <a16:creationId xmlns:a16="http://schemas.microsoft.com/office/drawing/2014/main" id="{696CF85E-D75C-6FC3-EA79-2DB7BDC2CA0D}"/>
              </a:ext>
            </a:extLst>
          </p:cNvPr>
          <p:cNvSpPr/>
          <p:nvPr/>
        </p:nvSpPr>
        <p:spPr>
          <a:xfrm>
            <a:off x="181992" y="75461"/>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3" name="Google Shape;94;p1">
            <a:extLst>
              <a:ext uri="{FF2B5EF4-FFF2-40B4-BE49-F238E27FC236}">
                <a16:creationId xmlns:a16="http://schemas.microsoft.com/office/drawing/2014/main" id="{0821A627-2DCE-9869-8A07-4D69798337AA}"/>
              </a:ext>
            </a:extLst>
          </p:cNvPr>
          <p:cNvSpPr/>
          <p:nvPr/>
        </p:nvSpPr>
        <p:spPr>
          <a:xfrm>
            <a:off x="8372548" y="6194951"/>
            <a:ext cx="417884" cy="412588"/>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36</a:t>
            </a:r>
            <a:endParaRPr sz="1050" dirty="0">
              <a:solidFill>
                <a:srgbClr val="FFFFFF"/>
              </a:solidFill>
              <a:latin typeface="Libre Franklin"/>
              <a:ea typeface="Libre Franklin"/>
              <a:cs typeface="Libre Franklin"/>
              <a:sym typeface="Libre Franklin"/>
            </a:endParaRPr>
          </a:p>
        </p:txBody>
      </p:sp>
      <p:pic>
        <p:nvPicPr>
          <p:cNvPr id="14" name="Picture 13">
            <a:extLst>
              <a:ext uri="{FF2B5EF4-FFF2-40B4-BE49-F238E27FC236}">
                <a16:creationId xmlns:a16="http://schemas.microsoft.com/office/drawing/2014/main" id="{6E9F51B6-05D5-895D-3BFE-147CE6FF687B}"/>
              </a:ext>
            </a:extLst>
          </p:cNvPr>
          <p:cNvPicPr>
            <a:picLocks noChangeAspect="1"/>
          </p:cNvPicPr>
          <p:nvPr/>
        </p:nvPicPr>
        <p:blipFill>
          <a:blip r:embed="rId2"/>
          <a:stretch>
            <a:fillRect/>
          </a:stretch>
        </p:blipFill>
        <p:spPr>
          <a:xfrm>
            <a:off x="463296" y="1396181"/>
            <a:ext cx="8327136" cy="4677036"/>
          </a:xfrm>
          <a:prstGeom prst="rect">
            <a:avLst/>
          </a:prstGeom>
        </p:spPr>
      </p:pic>
      <p:sp>
        <p:nvSpPr>
          <p:cNvPr id="2" name="Rectangle 1">
            <a:extLst>
              <a:ext uri="{FF2B5EF4-FFF2-40B4-BE49-F238E27FC236}">
                <a16:creationId xmlns:a16="http://schemas.microsoft.com/office/drawing/2014/main" id="{00633292-9FA7-87CD-8215-716B4C34B205}"/>
              </a:ext>
            </a:extLst>
          </p:cNvPr>
          <p:cNvSpPr/>
          <p:nvPr/>
        </p:nvSpPr>
        <p:spPr>
          <a:xfrm>
            <a:off x="704850" y="271252"/>
            <a:ext cx="6096000" cy="857671"/>
          </a:xfrm>
          <a:prstGeom prst="rect">
            <a:avLst/>
          </a:prstGeom>
        </p:spPr>
        <p:txBody>
          <a:bodyPr>
            <a:spAutoFit/>
          </a:bodyPr>
          <a:lstStyle/>
          <a:p>
            <a:pPr>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Load: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In the load page, users can load the dataset.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8531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p1">
            <a:extLst>
              <a:ext uri="{FF2B5EF4-FFF2-40B4-BE49-F238E27FC236}">
                <a16:creationId xmlns:a16="http://schemas.microsoft.com/office/drawing/2014/main" id="{F0BB9473-FC65-3FCC-1244-B19EE6A0181B}"/>
              </a:ext>
            </a:extLst>
          </p:cNvPr>
          <p:cNvSpPr/>
          <p:nvPr/>
        </p:nvSpPr>
        <p:spPr>
          <a:xfrm>
            <a:off x="181992" y="75461"/>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2" name="Google Shape;94;p1">
            <a:extLst>
              <a:ext uri="{FF2B5EF4-FFF2-40B4-BE49-F238E27FC236}">
                <a16:creationId xmlns:a16="http://schemas.microsoft.com/office/drawing/2014/main" id="{328D53F0-BC03-235D-997F-FDBA436216B9}"/>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37</a:t>
            </a:r>
            <a:endParaRPr sz="1050" dirty="0">
              <a:solidFill>
                <a:srgbClr val="FFFFFF"/>
              </a:solidFill>
              <a:latin typeface="Libre Franklin"/>
              <a:ea typeface="Libre Franklin"/>
              <a:cs typeface="Libre Franklin"/>
              <a:sym typeface="Libre Franklin"/>
            </a:endParaRPr>
          </a:p>
        </p:txBody>
      </p:sp>
      <p:sp>
        <p:nvSpPr>
          <p:cNvPr id="5" name="TextBox 4">
            <a:extLst>
              <a:ext uri="{FF2B5EF4-FFF2-40B4-BE49-F238E27FC236}">
                <a16:creationId xmlns:a16="http://schemas.microsoft.com/office/drawing/2014/main" id="{4FE21DD3-CC7C-17BD-9582-FD852C6D4AF9}"/>
              </a:ext>
            </a:extLst>
          </p:cNvPr>
          <p:cNvSpPr txBox="1"/>
          <p:nvPr/>
        </p:nvSpPr>
        <p:spPr>
          <a:xfrm>
            <a:off x="766916" y="589935"/>
            <a:ext cx="7679303" cy="369332"/>
          </a:xfrm>
          <a:prstGeom prst="rect">
            <a:avLst/>
          </a:prstGeom>
          <a:noFill/>
        </p:spPr>
        <p:txBody>
          <a:bodyPr wrap="square" rtlCol="0">
            <a:spAutoFit/>
          </a:bodyPr>
          <a:lstStyle/>
          <a:p>
            <a:r>
              <a:rPr lang="en-US" dirty="0"/>
              <a:t>When a user uploads an Invalid Format of Dataset this Error has occurred</a:t>
            </a:r>
            <a:endParaRPr lang="en-IN" dirty="0"/>
          </a:p>
        </p:txBody>
      </p:sp>
      <p:pic>
        <p:nvPicPr>
          <p:cNvPr id="7" name="Picture 6">
            <a:extLst>
              <a:ext uri="{FF2B5EF4-FFF2-40B4-BE49-F238E27FC236}">
                <a16:creationId xmlns:a16="http://schemas.microsoft.com/office/drawing/2014/main" id="{B84F7407-0C19-17E9-AA5D-51B03B499B2D}"/>
              </a:ext>
            </a:extLst>
          </p:cNvPr>
          <p:cNvPicPr>
            <a:picLocks noChangeAspect="1"/>
          </p:cNvPicPr>
          <p:nvPr/>
        </p:nvPicPr>
        <p:blipFill>
          <a:blip r:embed="rId2"/>
          <a:stretch>
            <a:fillRect/>
          </a:stretch>
        </p:blipFill>
        <p:spPr>
          <a:xfrm>
            <a:off x="697781" y="1098680"/>
            <a:ext cx="7748438" cy="5143500"/>
          </a:xfrm>
          <a:prstGeom prst="rect">
            <a:avLst/>
          </a:prstGeom>
        </p:spPr>
      </p:pic>
    </p:spTree>
    <p:extLst>
      <p:ext uri="{BB962C8B-B14F-4D97-AF65-F5344CB8AC3E}">
        <p14:creationId xmlns:p14="http://schemas.microsoft.com/office/powerpoint/2010/main" val="1911127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p1">
            <a:extLst>
              <a:ext uri="{FF2B5EF4-FFF2-40B4-BE49-F238E27FC236}">
                <a16:creationId xmlns:a16="http://schemas.microsoft.com/office/drawing/2014/main" id="{F0BB9473-FC65-3FCC-1244-B19EE6A0181B}"/>
              </a:ext>
            </a:extLst>
          </p:cNvPr>
          <p:cNvSpPr/>
          <p:nvPr/>
        </p:nvSpPr>
        <p:spPr>
          <a:xfrm>
            <a:off x="181992" y="75461"/>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7DCFCB3E-2616-DBB2-33C5-91077F355B52}"/>
              </a:ext>
            </a:extLst>
          </p:cNvPr>
          <p:cNvPicPr>
            <a:picLocks noChangeAspect="1"/>
          </p:cNvPicPr>
          <p:nvPr/>
        </p:nvPicPr>
        <p:blipFill rotWithShape="1">
          <a:blip r:embed="rId2"/>
          <a:srcRect t="12417"/>
          <a:stretch/>
        </p:blipFill>
        <p:spPr>
          <a:xfrm>
            <a:off x="358776" y="1494503"/>
            <a:ext cx="8426448" cy="5119361"/>
          </a:xfrm>
          <a:prstGeom prst="rect">
            <a:avLst/>
          </a:prstGeom>
        </p:spPr>
      </p:pic>
      <p:sp>
        <p:nvSpPr>
          <p:cNvPr id="2" name="Google Shape;94;p1">
            <a:extLst>
              <a:ext uri="{FF2B5EF4-FFF2-40B4-BE49-F238E27FC236}">
                <a16:creationId xmlns:a16="http://schemas.microsoft.com/office/drawing/2014/main" id="{0EBD06A8-DCC2-7086-FA05-1ED5426361C9}"/>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38</a:t>
            </a:r>
            <a:endParaRPr sz="1050" dirty="0">
              <a:solidFill>
                <a:srgbClr val="FFFFFF"/>
              </a:solidFill>
              <a:latin typeface="Libre Franklin"/>
              <a:ea typeface="Libre Franklin"/>
              <a:cs typeface="Libre Franklin"/>
              <a:sym typeface="Libre Franklin"/>
            </a:endParaRPr>
          </a:p>
        </p:txBody>
      </p:sp>
      <p:sp>
        <p:nvSpPr>
          <p:cNvPr id="3" name="TextBox 2">
            <a:extLst>
              <a:ext uri="{FF2B5EF4-FFF2-40B4-BE49-F238E27FC236}">
                <a16:creationId xmlns:a16="http://schemas.microsoft.com/office/drawing/2014/main" id="{B2A3D0B9-385C-CE88-D3C4-C1E4CD2341E8}"/>
              </a:ext>
            </a:extLst>
          </p:cNvPr>
          <p:cNvSpPr txBox="1"/>
          <p:nvPr/>
        </p:nvSpPr>
        <p:spPr>
          <a:xfrm rot="10800000" flipH="1" flipV="1">
            <a:off x="3567028" y="363096"/>
            <a:ext cx="167356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DATASET</a:t>
            </a:r>
          </a:p>
        </p:txBody>
      </p:sp>
      <p:sp>
        <p:nvSpPr>
          <p:cNvPr id="6" name="Rectangle 5">
            <a:extLst>
              <a:ext uri="{FF2B5EF4-FFF2-40B4-BE49-F238E27FC236}">
                <a16:creationId xmlns:a16="http://schemas.microsoft.com/office/drawing/2014/main" id="{56AD8278-9CF5-ABAF-BAE7-D9E651AE31FF}"/>
              </a:ext>
            </a:extLst>
          </p:cNvPr>
          <p:cNvSpPr/>
          <p:nvPr/>
        </p:nvSpPr>
        <p:spPr>
          <a:xfrm>
            <a:off x="519028" y="867271"/>
            <a:ext cx="6096000" cy="390684"/>
          </a:xfrm>
          <a:prstGeom prst="rect">
            <a:avLst/>
          </a:prstGeom>
        </p:spPr>
        <p:txBody>
          <a:bodyPr>
            <a:spAutoFit/>
          </a:bodyPr>
          <a:lstStyle/>
          <a:p>
            <a:pPr>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Here user can see the uploaded data set.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70978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p1">
            <a:extLst>
              <a:ext uri="{FF2B5EF4-FFF2-40B4-BE49-F238E27FC236}">
                <a16:creationId xmlns:a16="http://schemas.microsoft.com/office/drawing/2014/main" id="{F0BB9473-FC65-3FCC-1244-B19EE6A0181B}"/>
              </a:ext>
            </a:extLst>
          </p:cNvPr>
          <p:cNvSpPr/>
          <p:nvPr/>
        </p:nvSpPr>
        <p:spPr>
          <a:xfrm>
            <a:off x="181992" y="75461"/>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50F7088E-7FB3-C698-4479-778F0FE02666}"/>
              </a:ext>
            </a:extLst>
          </p:cNvPr>
          <p:cNvPicPr>
            <a:picLocks noChangeAspect="1"/>
          </p:cNvPicPr>
          <p:nvPr/>
        </p:nvPicPr>
        <p:blipFill>
          <a:blip r:embed="rId2"/>
          <a:stretch>
            <a:fillRect/>
          </a:stretch>
        </p:blipFill>
        <p:spPr>
          <a:xfrm>
            <a:off x="334392" y="1470991"/>
            <a:ext cx="8475216" cy="4957030"/>
          </a:xfrm>
          <a:prstGeom prst="rect">
            <a:avLst/>
          </a:prstGeom>
        </p:spPr>
      </p:pic>
      <p:sp>
        <p:nvSpPr>
          <p:cNvPr id="2" name="Google Shape;94;p1">
            <a:extLst>
              <a:ext uri="{FF2B5EF4-FFF2-40B4-BE49-F238E27FC236}">
                <a16:creationId xmlns:a16="http://schemas.microsoft.com/office/drawing/2014/main" id="{33835014-56F4-7A7E-0252-8419BE8BDA41}"/>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39</a:t>
            </a:r>
            <a:endParaRPr sz="1050" dirty="0">
              <a:solidFill>
                <a:srgbClr val="FFFFFF"/>
              </a:solidFill>
              <a:latin typeface="Libre Franklin"/>
              <a:ea typeface="Libre Franklin"/>
              <a:cs typeface="Libre Franklin"/>
              <a:sym typeface="Libre Franklin"/>
            </a:endParaRPr>
          </a:p>
        </p:txBody>
      </p:sp>
      <p:sp>
        <p:nvSpPr>
          <p:cNvPr id="3" name="Rectangle 2">
            <a:extLst>
              <a:ext uri="{FF2B5EF4-FFF2-40B4-BE49-F238E27FC236}">
                <a16:creationId xmlns:a16="http://schemas.microsoft.com/office/drawing/2014/main" id="{8508A049-A70D-27F8-CEEA-07049361F2EB}"/>
              </a:ext>
            </a:extLst>
          </p:cNvPr>
          <p:cNvSpPr/>
          <p:nvPr/>
        </p:nvSpPr>
        <p:spPr>
          <a:xfrm>
            <a:off x="402792" y="355435"/>
            <a:ext cx="7916419" cy="1000146"/>
          </a:xfrm>
          <a:prstGeom prst="rect">
            <a:avLst/>
          </a:prstGeom>
        </p:spPr>
        <p:txBody>
          <a:bodyPr wrap="square">
            <a:spAutoFit/>
          </a:bodyPr>
          <a:lstStyle/>
          <a:p>
            <a:pPr>
              <a:lnSpc>
                <a:spcPct val="115000"/>
              </a:lnSpc>
              <a:spcAft>
                <a:spcPts val="1000"/>
              </a:spcAft>
            </a:pPr>
            <a:r>
              <a:rPr lang="en-IN" sz="1500" b="1" dirty="0">
                <a:latin typeface="Times New Roman" panose="02020603050405020304" pitchFamily="18" charset="0"/>
                <a:ea typeface="Calibri" panose="020F0502020204030204" pitchFamily="34" charset="0"/>
                <a:cs typeface="Times New Roman" panose="02020603050405020304" pitchFamily="18" charset="0"/>
              </a:rPr>
              <a:t>Pre-process:</a:t>
            </a:r>
            <a:endParaRPr lang="en-IN" sz="15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500" dirty="0">
                <a:latin typeface="Times New Roman" panose="02020603050405020304" pitchFamily="18" charset="0"/>
                <a:ea typeface="Calibri" panose="020F0502020204030204" pitchFamily="34" charset="0"/>
                <a:cs typeface="Times New Roman" panose="02020603050405020304" pitchFamily="18" charset="0"/>
              </a:rPr>
              <a:t>Here user can prepare our data in such a way that our system can understand means we will make our data noise free over here.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05210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06139-2971-F98B-FD8E-0D136CD89EAF}"/>
              </a:ext>
            </a:extLst>
          </p:cNvPr>
          <p:cNvSpPr>
            <a:spLocks noGrp="1"/>
          </p:cNvSpPr>
          <p:nvPr>
            <p:ph type="title"/>
          </p:nvPr>
        </p:nvSpPr>
        <p:spPr>
          <a:xfrm>
            <a:off x="619771" y="181818"/>
            <a:ext cx="7886700" cy="824542"/>
          </a:xfrm>
        </p:spPr>
        <p:txBody>
          <a:bodyPr>
            <a:normAutofit/>
          </a:bodyPr>
          <a:lstStyle/>
          <a:p>
            <a:pPr algn="ctr"/>
            <a:r>
              <a:rPr lang="en-US" sz="21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A4334147-E8F6-BE47-02D4-F43793B8BE4F}"/>
              </a:ext>
            </a:extLst>
          </p:cNvPr>
          <p:cNvSpPr>
            <a:spLocks noGrp="1"/>
          </p:cNvSpPr>
          <p:nvPr>
            <p:ph idx="1"/>
          </p:nvPr>
        </p:nvSpPr>
        <p:spPr>
          <a:xfrm>
            <a:off x="372860" y="739700"/>
            <a:ext cx="8380521" cy="5325333"/>
          </a:xfrm>
        </p:spPr>
        <p:txBody>
          <a:bodyPr anchor="ctr">
            <a:normAutofit/>
          </a:bodyPr>
          <a:lstStyle/>
          <a:p>
            <a:pPr indent="457200" algn="just">
              <a:lnSpc>
                <a:spcPct val="107000"/>
              </a:lnSpc>
              <a:spcAft>
                <a:spcPts val="400"/>
              </a:spcAft>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Hate speech is currently of broad and current interest in the domain of social media. The anonymity and flexibility afforded by the Internet have made it easy for users to communicate aggressively. As the amount of online hate speech is increasing, methods that automatically detect hate speech are very much required. </a:t>
            </a:r>
          </a:p>
          <a:p>
            <a:pPr indent="457200" algn="just">
              <a:lnSpc>
                <a:spcPct val="107000"/>
              </a:lnSpc>
              <a:spcAft>
                <a:spcPts val="400"/>
              </a:spcAft>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One of the critical tasks of detection of hate speech is differentiating it from the other context of offensive language. The existing hate speech recognition systems used the </a:t>
            </a:r>
            <a:r>
              <a:rPr lang="en-IN" sz="1900" dirty="0">
                <a:latin typeface="Times New Roman" panose="02020603050405020304" pitchFamily="18" charset="0"/>
                <a:cs typeface="Times New Roman" panose="02020603050405020304" pitchFamily="18" charset="0"/>
              </a:rPr>
              <a:t>Naive Bayes classifier.</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IN" sz="190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In the proposed system, an NLP (Natural Language Processing) technique is used for identifying and extracting keywords that convey hate speech. Based on the machine learning technique logistic regression is popular for probability calculations.</a:t>
            </a:r>
          </a:p>
        </p:txBody>
      </p:sp>
      <p:sp>
        <p:nvSpPr>
          <p:cNvPr id="4" name="Google Shape;93;p1">
            <a:extLst>
              <a:ext uri="{FF2B5EF4-FFF2-40B4-BE49-F238E27FC236}">
                <a16:creationId xmlns:a16="http://schemas.microsoft.com/office/drawing/2014/main" id="{2E17D198-345C-AEFC-96D4-03B71C859FBC}"/>
              </a:ext>
            </a:extLst>
          </p:cNvPr>
          <p:cNvSpPr/>
          <p:nvPr/>
        </p:nvSpPr>
        <p:spPr>
          <a:xfrm>
            <a:off x="115410" y="109891"/>
            <a:ext cx="8895425"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BD336CEF-EE85-21E0-259C-093AEFB6F10F}"/>
              </a:ext>
            </a:extLst>
          </p:cNvPr>
          <p:cNvSpPr/>
          <p:nvPr/>
        </p:nvSpPr>
        <p:spPr>
          <a:xfrm>
            <a:off x="8007658" y="6219031"/>
            <a:ext cx="443884" cy="412588"/>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4</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959799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p1">
            <a:extLst>
              <a:ext uri="{FF2B5EF4-FFF2-40B4-BE49-F238E27FC236}">
                <a16:creationId xmlns:a16="http://schemas.microsoft.com/office/drawing/2014/main" id="{F0BB9473-FC65-3FCC-1244-B19EE6A0181B}"/>
              </a:ext>
            </a:extLst>
          </p:cNvPr>
          <p:cNvSpPr/>
          <p:nvPr/>
        </p:nvSpPr>
        <p:spPr>
          <a:xfrm>
            <a:off x="181992" y="75461"/>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2" name="Google Shape;94;p1">
            <a:extLst>
              <a:ext uri="{FF2B5EF4-FFF2-40B4-BE49-F238E27FC236}">
                <a16:creationId xmlns:a16="http://schemas.microsoft.com/office/drawing/2014/main" id="{E4919C9E-814F-16E4-C13B-7CACBA8E3CFC}"/>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40</a:t>
            </a:r>
            <a:endParaRPr sz="1050" dirty="0">
              <a:solidFill>
                <a:srgbClr val="FFFFFF"/>
              </a:solidFill>
              <a:latin typeface="Libre Franklin"/>
              <a:ea typeface="Libre Franklin"/>
              <a:cs typeface="Libre Franklin"/>
              <a:sym typeface="Libre Franklin"/>
            </a:endParaRPr>
          </a:p>
        </p:txBody>
      </p:sp>
      <p:sp>
        <p:nvSpPr>
          <p:cNvPr id="5" name="Rectangle 4">
            <a:extLst>
              <a:ext uri="{FF2B5EF4-FFF2-40B4-BE49-F238E27FC236}">
                <a16:creationId xmlns:a16="http://schemas.microsoft.com/office/drawing/2014/main" id="{2DFEA2CA-E1D8-9BC5-549E-1017B3309647}"/>
              </a:ext>
            </a:extLst>
          </p:cNvPr>
          <p:cNvSpPr/>
          <p:nvPr/>
        </p:nvSpPr>
        <p:spPr>
          <a:xfrm>
            <a:off x="576263" y="299828"/>
            <a:ext cx="6096000" cy="857671"/>
          </a:xfrm>
          <a:prstGeom prst="rect">
            <a:avLst/>
          </a:prstGeom>
        </p:spPr>
        <p:txBody>
          <a:bodyPr>
            <a:spAutoFit/>
          </a:bodyPr>
          <a:lstStyle/>
          <a:p>
            <a:pPr>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Model:</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Here user train our data using these two algorithms.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Object 7">
            <a:extLst>
              <a:ext uri="{FF2B5EF4-FFF2-40B4-BE49-F238E27FC236}">
                <a16:creationId xmlns:a16="http://schemas.microsoft.com/office/drawing/2014/main" id="{F6BF4761-6B0C-3B6B-D04A-2A8513E3B5EF}"/>
              </a:ext>
            </a:extLst>
          </p:cNvPr>
          <p:cNvGraphicFramePr>
            <a:graphicFrameLocks noChangeAspect="1"/>
          </p:cNvGraphicFramePr>
          <p:nvPr>
            <p:extLst>
              <p:ext uri="{D42A27DB-BD31-4B8C-83A1-F6EECF244321}">
                <p14:modId xmlns:p14="http://schemas.microsoft.com/office/powerpoint/2010/main" val="3412357236"/>
              </p:ext>
            </p:extLst>
          </p:nvPr>
        </p:nvGraphicFramePr>
        <p:xfrm>
          <a:off x="699796" y="1381866"/>
          <a:ext cx="7210717" cy="5018934"/>
        </p:xfrm>
        <a:graphic>
          <a:graphicData uri="http://schemas.openxmlformats.org/presentationml/2006/ole">
            <mc:AlternateContent xmlns:mc="http://schemas.openxmlformats.org/markup-compatibility/2006">
              <mc:Choice xmlns:v="urn:schemas-microsoft-com:vml" Requires="v">
                <p:oleObj name="Bitmap Image" r:id="rId2" imgW="6675120" imgH="3802320" progId="Paint.Picture.1">
                  <p:embed/>
                </p:oleObj>
              </mc:Choice>
              <mc:Fallback>
                <p:oleObj name="Bitmap Image" r:id="rId2" imgW="6675120" imgH="3802320" progId="Paint.Picture.1">
                  <p:embed/>
                  <p:pic>
                    <p:nvPicPr>
                      <p:cNvPr id="0" name=""/>
                      <p:cNvPicPr/>
                      <p:nvPr/>
                    </p:nvPicPr>
                    <p:blipFill>
                      <a:blip r:embed="rId3"/>
                      <a:stretch>
                        <a:fillRect/>
                      </a:stretch>
                    </p:blipFill>
                    <p:spPr>
                      <a:xfrm>
                        <a:off x="699796" y="1381866"/>
                        <a:ext cx="7210717" cy="5018934"/>
                      </a:xfrm>
                      <a:prstGeom prst="rect">
                        <a:avLst/>
                      </a:prstGeom>
                    </p:spPr>
                  </p:pic>
                </p:oleObj>
              </mc:Fallback>
            </mc:AlternateContent>
          </a:graphicData>
        </a:graphic>
      </p:graphicFrame>
    </p:spTree>
    <p:extLst>
      <p:ext uri="{BB962C8B-B14F-4D97-AF65-F5344CB8AC3E}">
        <p14:creationId xmlns:p14="http://schemas.microsoft.com/office/powerpoint/2010/main" val="2204898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p1">
            <a:extLst>
              <a:ext uri="{FF2B5EF4-FFF2-40B4-BE49-F238E27FC236}">
                <a16:creationId xmlns:a16="http://schemas.microsoft.com/office/drawing/2014/main" id="{F0BB9473-FC65-3FCC-1244-B19EE6A0181B}"/>
              </a:ext>
            </a:extLst>
          </p:cNvPr>
          <p:cNvSpPr/>
          <p:nvPr/>
        </p:nvSpPr>
        <p:spPr>
          <a:xfrm>
            <a:off x="181992" y="75461"/>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2" name="Google Shape;94;p1">
            <a:extLst>
              <a:ext uri="{FF2B5EF4-FFF2-40B4-BE49-F238E27FC236}">
                <a16:creationId xmlns:a16="http://schemas.microsoft.com/office/drawing/2014/main" id="{6F928B0C-CDE8-F3A9-08AB-03B1916CD6F4}"/>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41</a:t>
            </a:r>
            <a:endParaRPr sz="1050" dirty="0">
              <a:solidFill>
                <a:srgbClr val="FFFFFF"/>
              </a:solidFill>
              <a:latin typeface="Libre Franklin"/>
              <a:ea typeface="Libre Franklin"/>
              <a:cs typeface="Libre Franklin"/>
              <a:sym typeface="Libre Franklin"/>
            </a:endParaRPr>
          </a:p>
        </p:txBody>
      </p:sp>
      <p:graphicFrame>
        <p:nvGraphicFramePr>
          <p:cNvPr id="7" name="Object 6">
            <a:extLst>
              <a:ext uri="{FF2B5EF4-FFF2-40B4-BE49-F238E27FC236}">
                <a16:creationId xmlns:a16="http://schemas.microsoft.com/office/drawing/2014/main" id="{C69B7E20-B0D6-6B04-9396-1700D6829D23}"/>
              </a:ext>
            </a:extLst>
          </p:cNvPr>
          <p:cNvGraphicFramePr>
            <a:graphicFrameLocks noChangeAspect="1"/>
          </p:cNvGraphicFramePr>
          <p:nvPr>
            <p:extLst>
              <p:ext uri="{D42A27DB-BD31-4B8C-83A1-F6EECF244321}">
                <p14:modId xmlns:p14="http://schemas.microsoft.com/office/powerpoint/2010/main" val="1216128131"/>
              </p:ext>
            </p:extLst>
          </p:nvPr>
        </p:nvGraphicFramePr>
        <p:xfrm>
          <a:off x="888676" y="709951"/>
          <a:ext cx="6789738" cy="5384832"/>
        </p:xfrm>
        <a:graphic>
          <a:graphicData uri="http://schemas.openxmlformats.org/presentationml/2006/ole">
            <mc:AlternateContent xmlns:mc="http://schemas.openxmlformats.org/markup-compatibility/2006">
              <mc:Choice xmlns:v="urn:schemas-microsoft-com:vml" Requires="v">
                <p:oleObj name="Bitmap Image" r:id="rId2" imgW="6789600" imgH="4678560" progId="Paint.Picture.1">
                  <p:embed/>
                </p:oleObj>
              </mc:Choice>
              <mc:Fallback>
                <p:oleObj name="Bitmap Image" r:id="rId2" imgW="6789600" imgH="4678560" progId="Paint.Picture.1">
                  <p:embed/>
                  <p:pic>
                    <p:nvPicPr>
                      <p:cNvPr id="0" name=""/>
                      <p:cNvPicPr/>
                      <p:nvPr/>
                    </p:nvPicPr>
                    <p:blipFill>
                      <a:blip r:embed="rId3"/>
                      <a:stretch>
                        <a:fillRect/>
                      </a:stretch>
                    </p:blipFill>
                    <p:spPr>
                      <a:xfrm>
                        <a:off x="888676" y="709951"/>
                        <a:ext cx="6789738" cy="5384832"/>
                      </a:xfrm>
                      <a:prstGeom prst="rect">
                        <a:avLst/>
                      </a:prstGeom>
                    </p:spPr>
                  </p:pic>
                </p:oleObj>
              </mc:Fallback>
            </mc:AlternateContent>
          </a:graphicData>
        </a:graphic>
      </p:graphicFrame>
    </p:spTree>
    <p:extLst>
      <p:ext uri="{BB962C8B-B14F-4D97-AF65-F5344CB8AC3E}">
        <p14:creationId xmlns:p14="http://schemas.microsoft.com/office/powerpoint/2010/main" val="2360772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0BBD2D-E211-8229-5133-3B95469F6A54}"/>
              </a:ext>
            </a:extLst>
          </p:cNvPr>
          <p:cNvPicPr>
            <a:picLocks noChangeAspect="1"/>
          </p:cNvPicPr>
          <p:nvPr/>
        </p:nvPicPr>
        <p:blipFill>
          <a:blip r:embed="rId2"/>
          <a:stretch>
            <a:fillRect/>
          </a:stretch>
        </p:blipFill>
        <p:spPr>
          <a:xfrm>
            <a:off x="363984" y="1293852"/>
            <a:ext cx="8434874" cy="5143500"/>
          </a:xfrm>
          <a:prstGeom prst="rect">
            <a:avLst/>
          </a:prstGeom>
        </p:spPr>
      </p:pic>
      <p:sp>
        <p:nvSpPr>
          <p:cNvPr id="4" name="Google Shape;93;p1">
            <a:extLst>
              <a:ext uri="{FF2B5EF4-FFF2-40B4-BE49-F238E27FC236}">
                <a16:creationId xmlns:a16="http://schemas.microsoft.com/office/drawing/2014/main" id="{F0BB9473-FC65-3FCC-1244-B19EE6A0181B}"/>
              </a:ext>
            </a:extLst>
          </p:cNvPr>
          <p:cNvSpPr/>
          <p:nvPr/>
        </p:nvSpPr>
        <p:spPr>
          <a:xfrm>
            <a:off x="181992" y="75461"/>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5" name="Rectangle 4">
            <a:extLst>
              <a:ext uri="{FF2B5EF4-FFF2-40B4-BE49-F238E27FC236}">
                <a16:creationId xmlns:a16="http://schemas.microsoft.com/office/drawing/2014/main" id="{E31FFB45-61AB-E382-A7F3-DE670D4FFA87}"/>
              </a:ext>
            </a:extLst>
          </p:cNvPr>
          <p:cNvSpPr/>
          <p:nvPr/>
        </p:nvSpPr>
        <p:spPr>
          <a:xfrm>
            <a:off x="363984" y="367840"/>
            <a:ext cx="7496175" cy="816121"/>
          </a:xfrm>
          <a:prstGeom prst="rect">
            <a:avLst/>
          </a:prstGeom>
        </p:spPr>
        <p:txBody>
          <a:bodyPr wrap="square">
            <a:spAutoFit/>
          </a:bodyPr>
          <a:lstStyle/>
          <a:p>
            <a:pPr>
              <a:lnSpc>
                <a:spcPct val="115000"/>
              </a:lnSpc>
              <a:spcAft>
                <a:spcPts val="1000"/>
              </a:spcAft>
            </a:pPr>
            <a:r>
              <a:rPr lang="en-IN"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Prediction:</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r>
              <a:rPr lang="en-IN" dirty="0">
                <a:latin typeface="Times New Roman" panose="02020603050405020304" pitchFamily="18" charset="0"/>
                <a:ea typeface="Calibri" panose="020F0502020204030204" pitchFamily="34" charset="0"/>
              </a:rPr>
              <a:t>This page show the detection result of the personality prediction data. </a:t>
            </a:r>
            <a:endParaRPr lang="en-IN" dirty="0"/>
          </a:p>
        </p:txBody>
      </p:sp>
      <p:sp>
        <p:nvSpPr>
          <p:cNvPr id="2" name="Google Shape;94;p1">
            <a:extLst>
              <a:ext uri="{FF2B5EF4-FFF2-40B4-BE49-F238E27FC236}">
                <a16:creationId xmlns:a16="http://schemas.microsoft.com/office/drawing/2014/main" id="{464119FA-8F2B-0B2C-115C-AEAD1B1324E3}"/>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42</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4025332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p1">
            <a:extLst>
              <a:ext uri="{FF2B5EF4-FFF2-40B4-BE49-F238E27FC236}">
                <a16:creationId xmlns:a16="http://schemas.microsoft.com/office/drawing/2014/main" id="{F0BB9473-FC65-3FCC-1244-B19EE6A0181B}"/>
              </a:ext>
            </a:extLst>
          </p:cNvPr>
          <p:cNvSpPr/>
          <p:nvPr/>
        </p:nvSpPr>
        <p:spPr>
          <a:xfrm>
            <a:off x="181992" y="75461"/>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2" name="Google Shape;94;p1">
            <a:extLst>
              <a:ext uri="{FF2B5EF4-FFF2-40B4-BE49-F238E27FC236}">
                <a16:creationId xmlns:a16="http://schemas.microsoft.com/office/drawing/2014/main" id="{55D2242C-9834-2472-CF2F-FBF8AB68270A}"/>
              </a:ext>
            </a:extLst>
          </p:cNvPr>
          <p:cNvSpPr/>
          <p:nvPr/>
        </p:nvSpPr>
        <p:spPr>
          <a:xfrm>
            <a:off x="8123068" y="6242180"/>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43</a:t>
            </a:r>
            <a:endParaRPr sz="1050" dirty="0">
              <a:solidFill>
                <a:srgbClr val="FFFFFF"/>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83C64366-C38D-FF87-74BB-E4899453E32A}"/>
              </a:ext>
            </a:extLst>
          </p:cNvPr>
          <p:cNvPicPr>
            <a:picLocks noChangeAspect="1"/>
          </p:cNvPicPr>
          <p:nvPr/>
        </p:nvPicPr>
        <p:blipFill>
          <a:blip r:embed="rId2"/>
          <a:stretch>
            <a:fillRect/>
          </a:stretch>
        </p:blipFill>
        <p:spPr>
          <a:xfrm>
            <a:off x="516384" y="591312"/>
            <a:ext cx="8475216" cy="5754624"/>
          </a:xfrm>
          <a:prstGeom prst="rect">
            <a:avLst/>
          </a:prstGeom>
        </p:spPr>
      </p:pic>
      <p:pic>
        <p:nvPicPr>
          <p:cNvPr id="5" name="Picture 4">
            <a:extLst>
              <a:ext uri="{FF2B5EF4-FFF2-40B4-BE49-F238E27FC236}">
                <a16:creationId xmlns:a16="http://schemas.microsoft.com/office/drawing/2014/main" id="{042E4933-A359-0F14-1043-E30E9AAB2D7A}"/>
              </a:ext>
            </a:extLst>
          </p:cNvPr>
          <p:cNvPicPr>
            <a:picLocks noChangeAspect="1"/>
          </p:cNvPicPr>
          <p:nvPr/>
        </p:nvPicPr>
        <p:blipFill rotWithShape="1">
          <a:blip r:embed="rId2"/>
          <a:srcRect l="58348" t="71335" r="36442" b="23801"/>
          <a:stretch/>
        </p:blipFill>
        <p:spPr>
          <a:xfrm>
            <a:off x="5281127" y="4562669"/>
            <a:ext cx="466530" cy="345233"/>
          </a:xfrm>
          <a:prstGeom prst="rect">
            <a:avLst/>
          </a:prstGeom>
        </p:spPr>
      </p:pic>
    </p:spTree>
    <p:extLst>
      <p:ext uri="{BB962C8B-B14F-4D97-AF65-F5344CB8AC3E}">
        <p14:creationId xmlns:p14="http://schemas.microsoft.com/office/powerpoint/2010/main" val="2516099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D22F-E107-B0EC-067A-43A2FE43FABB}"/>
              </a:ext>
            </a:extLst>
          </p:cNvPr>
          <p:cNvSpPr>
            <a:spLocks noGrp="1"/>
          </p:cNvSpPr>
          <p:nvPr>
            <p:ph type="title"/>
          </p:nvPr>
        </p:nvSpPr>
        <p:spPr>
          <a:xfrm>
            <a:off x="628650" y="365126"/>
            <a:ext cx="7886700" cy="797849"/>
          </a:xfrm>
        </p:spPr>
        <p:txBody>
          <a:bodyPr>
            <a:normAutofit/>
          </a:bodyPr>
          <a:lstStyle/>
          <a:p>
            <a:r>
              <a:rPr lang="en-US" sz="2400" b="1" dirty="0">
                <a:latin typeface="Times New Roman" panose="02020603050405020304" pitchFamily="18" charset="0"/>
                <a:cs typeface="Times New Roman" panose="02020603050405020304" pitchFamily="18" charset="0"/>
              </a:rPr>
              <a:t>TEST CASES:</a:t>
            </a:r>
            <a:endParaRPr lang="en-IN" sz="2400"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C969596-46A3-ADB9-D987-D069DD2224E5}"/>
              </a:ext>
            </a:extLst>
          </p:cNvPr>
          <p:cNvGraphicFramePr>
            <a:graphicFrameLocks noGrp="1"/>
          </p:cNvGraphicFramePr>
          <p:nvPr>
            <p:ph idx="1"/>
            <p:extLst>
              <p:ext uri="{D42A27DB-BD31-4B8C-83A1-F6EECF244321}">
                <p14:modId xmlns:p14="http://schemas.microsoft.com/office/powerpoint/2010/main" val="839160351"/>
              </p:ext>
            </p:extLst>
          </p:nvPr>
        </p:nvGraphicFramePr>
        <p:xfrm>
          <a:off x="628650" y="1162975"/>
          <a:ext cx="7886700" cy="5378501"/>
        </p:xfrm>
        <a:graphic>
          <a:graphicData uri="http://schemas.openxmlformats.org/drawingml/2006/table">
            <a:tbl>
              <a:tblPr firstRow="1" bandRow="1">
                <a:tableStyleId>{5C22544A-7EE6-4342-B048-85BDC9FD1C3A}</a:tableStyleId>
              </a:tblPr>
              <a:tblGrid>
                <a:gridCol w="1577340">
                  <a:extLst>
                    <a:ext uri="{9D8B030D-6E8A-4147-A177-3AD203B41FA5}">
                      <a16:colId xmlns:a16="http://schemas.microsoft.com/office/drawing/2014/main" val="4004432431"/>
                    </a:ext>
                  </a:extLst>
                </a:gridCol>
                <a:gridCol w="1577340">
                  <a:extLst>
                    <a:ext uri="{9D8B030D-6E8A-4147-A177-3AD203B41FA5}">
                      <a16:colId xmlns:a16="http://schemas.microsoft.com/office/drawing/2014/main" val="3578707641"/>
                    </a:ext>
                  </a:extLst>
                </a:gridCol>
                <a:gridCol w="1577340">
                  <a:extLst>
                    <a:ext uri="{9D8B030D-6E8A-4147-A177-3AD203B41FA5}">
                      <a16:colId xmlns:a16="http://schemas.microsoft.com/office/drawing/2014/main" val="888292528"/>
                    </a:ext>
                  </a:extLst>
                </a:gridCol>
                <a:gridCol w="1577340">
                  <a:extLst>
                    <a:ext uri="{9D8B030D-6E8A-4147-A177-3AD203B41FA5}">
                      <a16:colId xmlns:a16="http://schemas.microsoft.com/office/drawing/2014/main" val="3571314953"/>
                    </a:ext>
                  </a:extLst>
                </a:gridCol>
                <a:gridCol w="1577340">
                  <a:extLst>
                    <a:ext uri="{9D8B030D-6E8A-4147-A177-3AD203B41FA5}">
                      <a16:colId xmlns:a16="http://schemas.microsoft.com/office/drawing/2014/main" val="3488280378"/>
                    </a:ext>
                  </a:extLst>
                </a:gridCol>
              </a:tblGrid>
              <a:tr h="662053">
                <a:tc>
                  <a:txBody>
                    <a:bodyPr/>
                    <a:lstStyle/>
                    <a:p>
                      <a:pPr algn="ctr"/>
                      <a:r>
                        <a:rPr lang="en-US" sz="1600" dirty="0">
                          <a:latin typeface="Times New Roman" panose="02020603050405020304" pitchFamily="18" charset="0"/>
                          <a:cs typeface="Times New Roman" panose="02020603050405020304" pitchFamily="18" charset="0"/>
                        </a:rPr>
                        <a:t>Test case ID</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Testcase Name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Expected Output</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Observed Output</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Status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2981021"/>
                  </a:ext>
                </a:extLst>
              </a:tr>
              <a:tr h="945789">
                <a:tc>
                  <a:txBody>
                    <a:bodyPr/>
                    <a:lstStyle/>
                    <a:p>
                      <a:pPr algn="ctr"/>
                      <a:r>
                        <a:rPr lang="en-US" sz="1600" dirty="0">
                          <a:latin typeface="Times New Roman" panose="02020603050405020304" pitchFamily="18" charset="0"/>
                          <a:cs typeface="Times New Roman" panose="02020603050405020304" pitchFamily="18" charset="0"/>
                        </a:rPr>
                        <a:t>T-01</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Login  with Registered  details or not</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Homepage  should be displayed</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Homepage </a:t>
                      </a:r>
                    </a:p>
                    <a:p>
                      <a:pPr algn="ctr"/>
                      <a:r>
                        <a:rPr lang="en-US" sz="1600" dirty="0">
                          <a:latin typeface="Times New Roman" panose="02020603050405020304" pitchFamily="18" charset="0"/>
                          <a:cs typeface="Times New Roman" panose="02020603050405020304" pitchFamily="18" charset="0"/>
                        </a:rPr>
                        <a:t>displayed</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Pass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63133497"/>
                  </a:ext>
                </a:extLst>
              </a:tr>
              <a:tr h="1229526">
                <a:tc>
                  <a:txBody>
                    <a:bodyPr/>
                    <a:lstStyle/>
                    <a:p>
                      <a:pPr algn="ctr"/>
                      <a:r>
                        <a:rPr lang="en-US" sz="1600" dirty="0">
                          <a:latin typeface="Times New Roman" panose="02020603050405020304" pitchFamily="18" charset="0"/>
                          <a:cs typeface="Times New Roman" panose="02020603050405020304" pitchFamily="18" charset="0"/>
                        </a:rPr>
                        <a:t>T-02</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User giving input by clicking on Upload</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Data should be upload</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Data uploaded</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Pass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5304255"/>
                  </a:ext>
                </a:extLst>
              </a:tr>
              <a:tr h="945789">
                <a:tc>
                  <a:txBody>
                    <a:bodyPr/>
                    <a:lstStyle/>
                    <a:p>
                      <a:pPr algn="ctr"/>
                      <a:r>
                        <a:rPr lang="en-US" sz="1600" dirty="0">
                          <a:latin typeface="Times New Roman" panose="02020603050405020304" pitchFamily="18" charset="0"/>
                          <a:cs typeface="Times New Roman" panose="02020603050405020304" pitchFamily="18" charset="0"/>
                        </a:rPr>
                        <a:t>T-03</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Predicting whether the text is Hate speech or not </a:t>
                      </a:r>
                    </a:p>
                  </a:txBody>
                  <a:tcPr/>
                </a:tc>
                <a:tc>
                  <a:txBody>
                    <a:bodyPr/>
                    <a:lstStyle/>
                    <a:p>
                      <a:pPr algn="ctr"/>
                      <a:r>
                        <a:rPr lang="en-IN" sz="1600" dirty="0">
                          <a:latin typeface="Times New Roman" panose="02020603050405020304" pitchFamily="18" charset="0"/>
                          <a:cs typeface="Times New Roman" panose="02020603050405020304" pitchFamily="18" charset="0"/>
                        </a:rPr>
                        <a:t>Hate speech is</a:t>
                      </a:r>
                    </a:p>
                    <a:p>
                      <a:pPr algn="ctr"/>
                      <a:r>
                        <a:rPr lang="en-IN" sz="1600" dirty="0">
                          <a:latin typeface="Times New Roman" panose="02020603050405020304" pitchFamily="18" charset="0"/>
                          <a:cs typeface="Times New Roman" panose="02020603050405020304" pitchFamily="18" charset="0"/>
                        </a:rPr>
                        <a:t>Detected  </a:t>
                      </a:r>
                    </a:p>
                  </a:txBody>
                  <a:tcPr/>
                </a:tc>
                <a:tc>
                  <a:txBody>
                    <a:bodyPr/>
                    <a:lstStyle/>
                    <a:p>
                      <a:pPr algn="ctr"/>
                      <a:r>
                        <a:rPr lang="en-IN" sz="1600" dirty="0">
                          <a:latin typeface="Times New Roman" panose="02020603050405020304" pitchFamily="18" charset="0"/>
                          <a:cs typeface="Times New Roman" panose="02020603050405020304" pitchFamily="18" charset="0"/>
                        </a:rPr>
                        <a:t>Hate speech is detected</a:t>
                      </a:r>
                    </a:p>
                  </a:txBody>
                  <a:tcPr/>
                </a:tc>
                <a:tc>
                  <a:txBody>
                    <a:bodyPr/>
                    <a:lstStyle/>
                    <a:p>
                      <a:pPr algn="ctr"/>
                      <a:r>
                        <a:rPr lang="en-US" sz="1600" dirty="0">
                          <a:latin typeface="Times New Roman" panose="02020603050405020304" pitchFamily="18" charset="0"/>
                          <a:cs typeface="Times New Roman" panose="02020603050405020304" pitchFamily="18" charset="0"/>
                        </a:rPr>
                        <a:t>Pass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7148262"/>
                  </a:ext>
                </a:extLst>
              </a:tr>
              <a:tr h="1474333">
                <a:tc>
                  <a:txBody>
                    <a:bodyPr/>
                    <a:lstStyle/>
                    <a:p>
                      <a:pPr algn="ctr"/>
                      <a:r>
                        <a:rPr lang="en-US" sz="1600" dirty="0">
                          <a:latin typeface="Times New Roman" panose="02020603050405020304" pitchFamily="18" charset="0"/>
                          <a:cs typeface="Times New Roman" panose="02020603050405020304" pitchFamily="18" charset="0"/>
                        </a:rPr>
                        <a:t>T-04</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Database Storing Details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Registered and Login details should be stored in  Database</a:t>
                      </a: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Registered and Login details are stored in the Database</a:t>
                      </a: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Pass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8792708"/>
                  </a:ext>
                </a:extLst>
              </a:tr>
            </a:tbl>
          </a:graphicData>
        </a:graphic>
      </p:graphicFrame>
      <p:sp>
        <p:nvSpPr>
          <p:cNvPr id="3" name="Google Shape;94;p1">
            <a:extLst>
              <a:ext uri="{FF2B5EF4-FFF2-40B4-BE49-F238E27FC236}">
                <a16:creationId xmlns:a16="http://schemas.microsoft.com/office/drawing/2014/main" id="{84DE03FE-84D3-C136-E24B-C688E4863F6F}"/>
              </a:ext>
            </a:extLst>
          </p:cNvPr>
          <p:cNvSpPr/>
          <p:nvPr/>
        </p:nvSpPr>
        <p:spPr>
          <a:xfrm>
            <a:off x="8319207" y="6420465"/>
            <a:ext cx="392286" cy="3716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44</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762853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10E03BF-133A-60B8-1273-83DA88AF778A}"/>
              </a:ext>
            </a:extLst>
          </p:cNvPr>
          <p:cNvGraphicFramePr>
            <a:graphicFrameLocks noGrp="1"/>
          </p:cNvGraphicFramePr>
          <p:nvPr>
            <p:extLst>
              <p:ext uri="{D42A27DB-BD31-4B8C-83A1-F6EECF244321}">
                <p14:modId xmlns:p14="http://schemas.microsoft.com/office/powerpoint/2010/main" val="1937129217"/>
              </p:ext>
            </p:extLst>
          </p:nvPr>
        </p:nvGraphicFramePr>
        <p:xfrm>
          <a:off x="963561" y="1619072"/>
          <a:ext cx="7010400" cy="3337853"/>
        </p:xfrm>
        <a:graphic>
          <a:graphicData uri="http://schemas.openxmlformats.org/drawingml/2006/table">
            <a:tbl>
              <a:tblPr firstRow="1" bandRow="1">
                <a:tableStyleId>{5C22544A-7EE6-4342-B048-85BDC9FD1C3A}</a:tableStyleId>
              </a:tblPr>
              <a:tblGrid>
                <a:gridCol w="707923">
                  <a:extLst>
                    <a:ext uri="{9D8B030D-6E8A-4147-A177-3AD203B41FA5}">
                      <a16:colId xmlns:a16="http://schemas.microsoft.com/office/drawing/2014/main" val="1132217010"/>
                    </a:ext>
                  </a:extLst>
                </a:gridCol>
                <a:gridCol w="3055773">
                  <a:extLst>
                    <a:ext uri="{9D8B030D-6E8A-4147-A177-3AD203B41FA5}">
                      <a16:colId xmlns:a16="http://schemas.microsoft.com/office/drawing/2014/main" val="1221048642"/>
                    </a:ext>
                  </a:extLst>
                </a:gridCol>
                <a:gridCol w="3246704">
                  <a:extLst>
                    <a:ext uri="{9D8B030D-6E8A-4147-A177-3AD203B41FA5}">
                      <a16:colId xmlns:a16="http://schemas.microsoft.com/office/drawing/2014/main" val="1558815879"/>
                    </a:ext>
                  </a:extLst>
                </a:gridCol>
              </a:tblGrid>
              <a:tr h="796475">
                <a:tc>
                  <a:txBody>
                    <a:bodyPr/>
                    <a:lstStyle/>
                    <a:p>
                      <a:pPr algn="just">
                        <a:lnSpc>
                          <a:spcPct val="107000"/>
                        </a:lnSpc>
                        <a:spcAft>
                          <a:spcPts val="800"/>
                        </a:spcAft>
                      </a:pPr>
                      <a:r>
                        <a:rPr lang="en-US" sz="1800" b="1" dirty="0">
                          <a:effectLst/>
                          <a:latin typeface="Times New Roman" panose="02020603050405020304" pitchFamily="18" charset="0"/>
                          <a:cs typeface="Times New Roman" panose="02020603050405020304" pitchFamily="18" charset="0"/>
                        </a:rPr>
                        <a:t>Sl.no</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07000"/>
                        </a:lnSpc>
                        <a:spcAft>
                          <a:spcPts val="800"/>
                        </a:spcAft>
                      </a:pPr>
                      <a:r>
                        <a:rPr lang="en-US" sz="1800" b="1" dirty="0">
                          <a:effectLst/>
                          <a:latin typeface="Times New Roman" panose="02020603050405020304" pitchFamily="18" charset="0"/>
                          <a:cs typeface="Times New Roman" panose="02020603050405020304" pitchFamily="18" charset="0"/>
                        </a:rPr>
                        <a:t>Existing System</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07000"/>
                        </a:lnSpc>
                        <a:spcAft>
                          <a:spcPts val="800"/>
                        </a:spcAft>
                      </a:pPr>
                      <a:r>
                        <a:rPr lang="en-US" sz="1800" b="1" dirty="0">
                          <a:effectLst/>
                          <a:latin typeface="Times New Roman" panose="02020603050405020304" pitchFamily="18" charset="0"/>
                          <a:cs typeface="Times New Roman" panose="02020603050405020304" pitchFamily="18" charset="0"/>
                        </a:rPr>
                        <a:t>Proposed System</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681741662"/>
                  </a:ext>
                </a:extLst>
              </a:tr>
              <a:tr h="868150">
                <a:tc>
                  <a:txBody>
                    <a:bodyPr/>
                    <a:lstStyle/>
                    <a:p>
                      <a:pPr algn="just">
                        <a:lnSpc>
                          <a:spcPct val="107000"/>
                        </a:lnSpc>
                        <a:spcAft>
                          <a:spcPts val="800"/>
                        </a:spcAft>
                      </a:pPr>
                      <a:r>
                        <a:rPr lang="en-IN" sz="1800">
                          <a:effectLs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07000"/>
                        </a:lnSpc>
                        <a:spcAft>
                          <a:spcPts val="800"/>
                        </a:spcAft>
                      </a:pPr>
                      <a:r>
                        <a:rPr lang="en-US" sz="1800" dirty="0">
                          <a:effectLst/>
                          <a:latin typeface="Times New Roman" panose="02020603050405020304" pitchFamily="18" charset="0"/>
                          <a:cs typeface="Times New Roman" panose="02020603050405020304" pitchFamily="18" charset="0"/>
                        </a:rPr>
                        <a:t>Naïve bayes Algorithm.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00000"/>
                        </a:lnSpc>
                        <a:spcAft>
                          <a:spcPts val="800"/>
                        </a:spcAft>
                      </a:pPr>
                      <a:r>
                        <a:rPr lang="en-US" sz="1800" dirty="0">
                          <a:effectLst/>
                          <a:latin typeface="Times New Roman" panose="02020603050405020304" pitchFamily="18" charset="0"/>
                          <a:cs typeface="Times New Roman" panose="02020603050405020304" pitchFamily="18" charset="0"/>
                        </a:rPr>
                        <a:t>Logistic Regression Algorithm.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950005065"/>
                  </a:ext>
                </a:extLst>
              </a:tr>
              <a:tr h="750495">
                <a:tc>
                  <a:txBody>
                    <a:bodyPr/>
                    <a:lstStyle/>
                    <a:p>
                      <a:pPr algn="just">
                        <a:lnSpc>
                          <a:spcPct val="107000"/>
                        </a:lnSpc>
                        <a:spcAft>
                          <a:spcPts val="800"/>
                        </a:spcAft>
                      </a:pPr>
                      <a:r>
                        <a:rPr lang="en-IN" sz="1800">
                          <a:effectLst/>
                          <a:latin typeface="Times New Roman" panose="02020603050405020304" pitchFamily="18" charset="0"/>
                          <a:cs typeface="Times New Roman" panose="02020603050405020304" pitchFamily="18" charset="0"/>
                        </a:rPr>
                        <a:t>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didn't use NLP techniques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07000"/>
                        </a:lnSpc>
                        <a:spcAft>
                          <a:spcPts val="800"/>
                        </a:spcAft>
                      </a:pPr>
                      <a:r>
                        <a:rPr lang="en-IN" sz="1800" dirty="0">
                          <a:effectLst/>
                          <a:latin typeface="Times New Roman" panose="02020603050405020304" pitchFamily="18" charset="0"/>
                          <a:cs typeface="Times New Roman" panose="02020603050405020304" pitchFamily="18" charset="0"/>
                        </a:rPr>
                        <a:t>NLP techniques are used.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36866129"/>
                  </a:ext>
                </a:extLst>
              </a:tr>
              <a:tr h="922733">
                <a:tc>
                  <a:txBody>
                    <a:bodyPr/>
                    <a:lstStyle/>
                    <a:p>
                      <a:pPr algn="just">
                        <a:lnSpc>
                          <a:spcPct val="107000"/>
                        </a:lnSpc>
                        <a:spcAft>
                          <a:spcPts val="800"/>
                        </a:spcAft>
                      </a:pPr>
                      <a:r>
                        <a:rPr lang="en-IN" sz="1800" dirty="0">
                          <a:effectLst/>
                          <a:latin typeface="Times New Roman" panose="02020603050405020304" pitchFamily="18" charset="0"/>
                          <a:cs typeface="Times New Roman" panose="02020603050405020304" pitchFamily="18" charset="0"/>
                        </a:rPr>
                        <a:t>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07000"/>
                        </a:lnSpc>
                        <a:spcAft>
                          <a:spcPts val="800"/>
                        </a:spcAft>
                      </a:pPr>
                      <a:r>
                        <a:rPr lang="en-IN" sz="1800" dirty="0">
                          <a:effectLst/>
                          <a:latin typeface="Times New Roman" panose="02020603050405020304" pitchFamily="18" charset="0"/>
                          <a:cs typeface="Times New Roman" panose="02020603050405020304" pitchFamily="18" charset="0"/>
                        </a:rPr>
                        <a:t>The Accuracy</a:t>
                      </a:r>
                      <a:r>
                        <a:rPr lang="en-IN" sz="1800" baseline="0" dirty="0">
                          <a:effectLst/>
                          <a:latin typeface="Times New Roman" panose="02020603050405020304" pitchFamily="18" charset="0"/>
                          <a:cs typeface="Times New Roman" panose="02020603050405020304" pitchFamily="18" charset="0"/>
                        </a:rPr>
                        <a:t> is 65.783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just">
                        <a:lnSpc>
                          <a:spcPct val="107000"/>
                        </a:lnSpc>
                        <a:spcAft>
                          <a:spcPts val="800"/>
                        </a:spcAft>
                      </a:pPr>
                      <a:r>
                        <a:rPr lang="en-IN" sz="1800" dirty="0">
                          <a:effectLst/>
                          <a:latin typeface="Times New Roman" panose="02020603050405020304" pitchFamily="18" charset="0"/>
                          <a:cs typeface="Times New Roman" panose="02020603050405020304" pitchFamily="18" charset="0"/>
                        </a:rPr>
                        <a:t>The</a:t>
                      </a:r>
                      <a:r>
                        <a:rPr lang="en-IN" sz="1800" baseline="0" dirty="0">
                          <a:effectLst/>
                          <a:latin typeface="Times New Roman" panose="02020603050405020304" pitchFamily="18" charset="0"/>
                          <a:cs typeface="Times New Roman" panose="02020603050405020304" pitchFamily="18" charset="0"/>
                        </a:rPr>
                        <a:t> A</a:t>
                      </a:r>
                      <a:r>
                        <a:rPr lang="en-IN" sz="1800" dirty="0">
                          <a:effectLst/>
                          <a:latin typeface="Times New Roman" panose="02020603050405020304" pitchFamily="18" charset="0"/>
                          <a:cs typeface="Times New Roman" panose="02020603050405020304" pitchFamily="18" charset="0"/>
                        </a:rPr>
                        <a:t>ccuracy is 94.543</a:t>
                      </a:r>
                    </a:p>
                  </a:txBody>
                  <a:tcPr/>
                </a:tc>
                <a:extLst>
                  <a:ext uri="{0D108BD9-81ED-4DB2-BD59-A6C34878D82A}">
                    <a16:rowId xmlns:a16="http://schemas.microsoft.com/office/drawing/2014/main" val="3957040041"/>
                  </a:ext>
                </a:extLst>
              </a:tr>
            </a:tbl>
          </a:graphicData>
        </a:graphic>
      </p:graphicFrame>
      <p:sp>
        <p:nvSpPr>
          <p:cNvPr id="3" name="TextBox 2">
            <a:extLst>
              <a:ext uri="{FF2B5EF4-FFF2-40B4-BE49-F238E27FC236}">
                <a16:creationId xmlns:a16="http://schemas.microsoft.com/office/drawing/2014/main" id="{006BF964-536C-55DF-8833-A062DA7A9B54}"/>
              </a:ext>
            </a:extLst>
          </p:cNvPr>
          <p:cNvSpPr txBox="1"/>
          <p:nvPr/>
        </p:nvSpPr>
        <p:spPr>
          <a:xfrm>
            <a:off x="586854" y="594093"/>
            <a:ext cx="7387107" cy="769441"/>
          </a:xfrm>
          <a:prstGeom prst="rect">
            <a:avLst/>
          </a:prstGeom>
          <a:noFill/>
        </p:spPr>
        <p:txBody>
          <a:bodyPr wrap="square" rtlCol="0">
            <a:spAutoFit/>
          </a:bodyPr>
          <a:lstStyle/>
          <a:p>
            <a:pPr algn="ctr"/>
            <a:r>
              <a:rPr lang="en-IN" sz="2200" b="1" dirty="0">
                <a:latin typeface="Times New Roman" panose="02020603050405020304" pitchFamily="18" charset="0"/>
                <a:cs typeface="Times New Roman" panose="02020603050405020304" pitchFamily="18" charset="0"/>
              </a:rPr>
              <a:t>COMPARISION BETWEEN EXISTING SYSTEM AND PROPOSED SYSTEM</a:t>
            </a:r>
          </a:p>
        </p:txBody>
      </p:sp>
      <p:sp>
        <p:nvSpPr>
          <p:cNvPr id="4" name="Google Shape;93;p1">
            <a:extLst>
              <a:ext uri="{FF2B5EF4-FFF2-40B4-BE49-F238E27FC236}">
                <a16:creationId xmlns:a16="http://schemas.microsoft.com/office/drawing/2014/main" id="{C5696C19-B6A1-DD0A-F901-4CB1302A1429}"/>
              </a:ext>
            </a:extLst>
          </p:cNvPr>
          <p:cNvSpPr/>
          <p:nvPr/>
        </p:nvSpPr>
        <p:spPr>
          <a:xfrm>
            <a:off x="181992" y="157315"/>
            <a:ext cx="8780016" cy="6569093"/>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C77107B3-A234-2391-B5F3-BB47686EA7F2}"/>
              </a:ext>
            </a:extLst>
          </p:cNvPr>
          <p:cNvSpPr/>
          <p:nvPr/>
        </p:nvSpPr>
        <p:spPr>
          <a:xfrm>
            <a:off x="8219768" y="6282812"/>
            <a:ext cx="405985" cy="29878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45</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024122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BD2F-CAFE-F35B-ACB0-2E250771E14A}"/>
              </a:ext>
            </a:extLst>
          </p:cNvPr>
          <p:cNvSpPr>
            <a:spLocks noGrp="1"/>
          </p:cNvSpPr>
          <p:nvPr>
            <p:ph type="title"/>
          </p:nvPr>
        </p:nvSpPr>
        <p:spPr>
          <a:xfrm>
            <a:off x="628650" y="365126"/>
            <a:ext cx="7886700" cy="726827"/>
          </a:xfrm>
        </p:spPr>
        <p:txBody>
          <a:bodyPr>
            <a:normAutofit/>
          </a:bodyPr>
          <a:lstStyle/>
          <a:p>
            <a:pPr algn="ctr"/>
            <a:r>
              <a:rPr lang="en-US" sz="28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623AA3CC-B384-6091-26B5-D2362E14B8BE}"/>
              </a:ext>
            </a:extLst>
          </p:cNvPr>
          <p:cNvSpPr>
            <a:spLocks noGrp="1"/>
          </p:cNvSpPr>
          <p:nvPr>
            <p:ph idx="1"/>
          </p:nvPr>
        </p:nvSpPr>
        <p:spPr>
          <a:xfrm>
            <a:off x="628650" y="1225118"/>
            <a:ext cx="7886700" cy="4251449"/>
          </a:xfrm>
        </p:spPr>
        <p:txBody>
          <a:bodyPr>
            <a:normAutofit/>
          </a:bodyPr>
          <a:lstStyle/>
          <a:p>
            <a:pPr marL="0" indent="0" algn="just">
              <a:lnSpc>
                <a:spcPct val="150000"/>
              </a:lnSpc>
              <a:spcAft>
                <a:spcPts val="1000"/>
              </a:spcAft>
              <a:buNone/>
            </a:pPr>
            <a:r>
              <a:rPr lang="en-US" sz="1600" dirty="0">
                <a:latin typeface="Times New Roman" panose="02020603050405020304" pitchFamily="18" charset="0"/>
                <a:cs typeface="Times New Roman" panose="02020603050405020304" pitchFamily="18" charset="0"/>
              </a:rPr>
              <a:t>	Hate speech is very harmful and needs to be dealt with seriously for its elimination. It does not only lead to real-life conflicts but also affects the mental health of a person. This system briefly explained the various features of Natural Language Processing that were used. Here, Logistic regression and Naïve Bayes classifiers were implemented, and selected the one with the maximum accuracy. One of the use cases for future work in this system could be the detection of long phrases or sentences.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Google Shape;93;p1">
            <a:extLst>
              <a:ext uri="{FF2B5EF4-FFF2-40B4-BE49-F238E27FC236}">
                <a16:creationId xmlns:a16="http://schemas.microsoft.com/office/drawing/2014/main" id="{3104ACE8-226F-A97F-C277-D30906F197E6}"/>
              </a:ext>
            </a:extLst>
          </p:cNvPr>
          <p:cNvSpPr/>
          <p:nvPr/>
        </p:nvSpPr>
        <p:spPr>
          <a:xfrm>
            <a:off x="181992" y="102094"/>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F1DB23D8-0C11-D77D-22EE-A7D1C31026B5}"/>
              </a:ext>
            </a:extLst>
          </p:cNvPr>
          <p:cNvSpPr/>
          <p:nvPr/>
        </p:nvSpPr>
        <p:spPr>
          <a:xfrm>
            <a:off x="8172450" y="6219031"/>
            <a:ext cx="342900" cy="34290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46</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633382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BF0F-6B1B-FDB2-C1D7-FCE2793D8532}"/>
              </a:ext>
            </a:extLst>
          </p:cNvPr>
          <p:cNvSpPr>
            <a:spLocks noGrp="1"/>
          </p:cNvSpPr>
          <p:nvPr>
            <p:ph type="title"/>
          </p:nvPr>
        </p:nvSpPr>
        <p:spPr>
          <a:xfrm>
            <a:off x="628650" y="365127"/>
            <a:ext cx="7886700" cy="646928"/>
          </a:xfrm>
        </p:spPr>
        <p:txBody>
          <a:bodyPr>
            <a:normAutofit/>
          </a:bodyPr>
          <a:lstStyle/>
          <a:p>
            <a:pPr algn="ctr"/>
            <a:r>
              <a:rPr lang="en-US" sz="24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92062A1-1757-A143-5A56-AF35A4D5C533}"/>
              </a:ext>
            </a:extLst>
          </p:cNvPr>
          <p:cNvSpPr>
            <a:spLocks noGrp="1"/>
          </p:cNvSpPr>
          <p:nvPr>
            <p:ph idx="1"/>
          </p:nvPr>
        </p:nvSpPr>
        <p:spPr>
          <a:xfrm>
            <a:off x="628650" y="1123181"/>
            <a:ext cx="7886700" cy="4901875"/>
          </a:xfrm>
        </p:spPr>
        <p:txBody>
          <a:bodyPr>
            <a:normAutofit/>
          </a:bodyPr>
          <a:lstStyle/>
          <a:p>
            <a:pPr algn="just">
              <a:lnSpc>
                <a:spcPct val="150000"/>
              </a:lnSpc>
              <a:spcAft>
                <a:spcPts val="0"/>
              </a:spcAft>
            </a:pPr>
            <a:r>
              <a:rPr lang="en-IN" sz="1400" dirty="0">
                <a:latin typeface="Times New Roman" panose="02020603050405020304" pitchFamily="18" charset="0"/>
                <a:cs typeface="Times New Roman" panose="02020603050405020304" pitchFamily="18" charset="0"/>
              </a:rPr>
              <a:t>[1] Graeme Foux. Consumer-generated media: Get your customers involved. Brand Strategy, 8(202):38–39, 2006.J. Clerk Maxwell, A Treatise on Electricity and Magnetism, 3rd ed., vol. 2. ,1892, pp.68– 73. </a:t>
            </a:r>
          </a:p>
          <a:p>
            <a:pPr algn="just">
              <a:lnSpc>
                <a:spcPct val="150000"/>
              </a:lnSpc>
              <a:spcAft>
                <a:spcPts val="0"/>
              </a:spcAft>
            </a:pPr>
            <a:r>
              <a:rPr lang="en-IN" sz="1400" dirty="0">
                <a:latin typeface="Times New Roman" panose="02020603050405020304" pitchFamily="18" charset="0"/>
                <a:cs typeface="Times New Roman" panose="02020603050405020304" pitchFamily="18" charset="0"/>
              </a:rPr>
              <a:t>[2] https://www.facebook.com/communitystandards/ </a:t>
            </a:r>
          </a:p>
          <a:p>
            <a:pPr algn="just">
              <a:lnSpc>
                <a:spcPct val="150000"/>
              </a:lnSpc>
              <a:spcAft>
                <a:spcPts val="0"/>
              </a:spcAft>
            </a:pPr>
            <a:r>
              <a:rPr lang="en-IN" sz="1400" dirty="0">
                <a:latin typeface="Times New Roman" panose="02020603050405020304" pitchFamily="18" charset="0"/>
                <a:cs typeface="Times New Roman" panose="02020603050405020304" pitchFamily="18" charset="0"/>
              </a:rPr>
              <a:t>[3] https://help.twitter.com/en/forms/safety-and-sensitive-content/abuse </a:t>
            </a:r>
          </a:p>
          <a:p>
            <a:pPr algn="just">
              <a:lnSpc>
                <a:spcPct val="150000"/>
              </a:lnSpc>
              <a:spcAft>
                <a:spcPts val="0"/>
              </a:spcAft>
            </a:pPr>
            <a:r>
              <a:rPr lang="en-IN" sz="1400" dirty="0">
                <a:latin typeface="Times New Roman" panose="02020603050405020304" pitchFamily="18" charset="0"/>
                <a:cs typeface="Times New Roman" panose="02020603050405020304" pitchFamily="18" charset="0"/>
              </a:rPr>
              <a:t>[4] M. Bouazizi, H. Watanabe, and T. Ohtsuki, "Hate Speech on Twitter: A Pragmatic Approach to Collect Hateful and Offensive Expressions and Perform Hate Speech Detection," in IEEE Access, vol. 6, pp. 13825-13835, 2018, DOI: 10.1109/ACCESS.2018.2806394.</a:t>
            </a:r>
          </a:p>
          <a:p>
            <a:pPr algn="just">
              <a:lnSpc>
                <a:spcPct val="150000"/>
              </a:lnSpc>
              <a:spcAft>
                <a:spcPts val="0"/>
              </a:spcAft>
            </a:pPr>
            <a:r>
              <a:rPr lang="en-IN" sz="1400" dirty="0">
                <a:latin typeface="Times New Roman" panose="02020603050405020304" pitchFamily="18" charset="0"/>
                <a:cs typeface="Times New Roman" panose="02020603050405020304" pitchFamily="18" charset="0"/>
              </a:rPr>
              <a:t>[5] A. Shekhar and M. Venkatesan, "A Bag-of-Phonetic-Codes Model for Cyber-Bullying Detection in Twitter," 2018 International Conference on Current Trends towards Converging Technologies (ICCTCT), 2018, pp. 1-7, DOI: 10.1109/ICCTCT.2018.8550938. </a:t>
            </a:r>
          </a:p>
          <a:p>
            <a:pPr algn="just">
              <a:lnSpc>
                <a:spcPct val="150000"/>
              </a:lnSpc>
            </a:pPr>
            <a:r>
              <a:rPr lang="en-IN" sz="1400" dirty="0">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a:latin typeface="Times New Roman" panose="02020603050405020304" pitchFamily="18" charset="0"/>
                <a:cs typeface="Times New Roman" panose="02020603050405020304" pitchFamily="18" charset="0"/>
              </a:rPr>
              <a:t>6] M. Gomes, R. Martins, J. J. Almeida, P. Henriques, and P. Novais, "Hate Speech Classification in Social Media Using Emotional Analysis," 2018 7th Brazilian Conference on Intelligent Systems (BRACIS), 2018, pp. 61-66, DOI: 10.1109/BRACIS.2018.00019. </a:t>
            </a:r>
          </a:p>
          <a:p>
            <a:pPr algn="just">
              <a:lnSpc>
                <a:spcPct val="150000"/>
              </a:lnSpc>
              <a:spcAft>
                <a:spcPts val="0"/>
              </a:spcAft>
            </a:pP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Google Shape;93;p1">
            <a:extLst>
              <a:ext uri="{FF2B5EF4-FFF2-40B4-BE49-F238E27FC236}">
                <a16:creationId xmlns:a16="http://schemas.microsoft.com/office/drawing/2014/main" id="{C8AEE158-EBB1-93C1-D5E3-3B08AC68A472}"/>
              </a:ext>
            </a:extLst>
          </p:cNvPr>
          <p:cNvSpPr/>
          <p:nvPr/>
        </p:nvSpPr>
        <p:spPr>
          <a:xfrm>
            <a:off x="181992" y="72597"/>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E383E295-B7C7-6DF4-9610-34CDF693A6B8}"/>
              </a:ext>
            </a:extLst>
          </p:cNvPr>
          <p:cNvSpPr/>
          <p:nvPr/>
        </p:nvSpPr>
        <p:spPr>
          <a:xfrm>
            <a:off x="8343900" y="6261372"/>
            <a:ext cx="342900" cy="34290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47</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362515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2E0937-54CD-2A54-CA5A-E94051762484}"/>
              </a:ext>
            </a:extLst>
          </p:cNvPr>
          <p:cNvSpPr>
            <a:spLocks noGrp="1"/>
          </p:cNvSpPr>
          <p:nvPr>
            <p:ph idx="1"/>
          </p:nvPr>
        </p:nvSpPr>
        <p:spPr>
          <a:xfrm>
            <a:off x="628650" y="381741"/>
            <a:ext cx="7886700" cy="5795222"/>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THANK YOU</a:t>
            </a:r>
          </a:p>
        </p:txBody>
      </p:sp>
      <p:sp>
        <p:nvSpPr>
          <p:cNvPr id="4" name="Google Shape;93;p1">
            <a:extLst>
              <a:ext uri="{FF2B5EF4-FFF2-40B4-BE49-F238E27FC236}">
                <a16:creationId xmlns:a16="http://schemas.microsoft.com/office/drawing/2014/main" id="{EB64C58D-7196-B9E3-79E8-B14EFC0D58D3}"/>
              </a:ext>
            </a:extLst>
          </p:cNvPr>
          <p:cNvSpPr/>
          <p:nvPr/>
        </p:nvSpPr>
        <p:spPr>
          <a:xfrm>
            <a:off x="181992" y="102094"/>
            <a:ext cx="8780016" cy="665381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Times New Roman"/>
              <a:ea typeface="Times New Roman"/>
              <a:cs typeface="Times New Roman"/>
              <a:sym typeface="Times New Roman"/>
            </a:endParaRPr>
          </a:p>
        </p:txBody>
      </p:sp>
      <p:sp>
        <p:nvSpPr>
          <p:cNvPr id="8" name="Google Shape;94;p1">
            <a:extLst>
              <a:ext uri="{FF2B5EF4-FFF2-40B4-BE49-F238E27FC236}">
                <a16:creationId xmlns:a16="http://schemas.microsoft.com/office/drawing/2014/main" id="{58F20198-F779-02BB-AC89-9DCCE69F2762}"/>
              </a:ext>
            </a:extLst>
          </p:cNvPr>
          <p:cNvSpPr/>
          <p:nvPr/>
        </p:nvSpPr>
        <p:spPr>
          <a:xfrm>
            <a:off x="8312357" y="6348272"/>
            <a:ext cx="405985" cy="28895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48</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681621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4005-6BCC-12A7-B6FF-CC747754F61A}"/>
              </a:ext>
            </a:extLst>
          </p:cNvPr>
          <p:cNvSpPr>
            <a:spLocks noGrp="1"/>
          </p:cNvSpPr>
          <p:nvPr>
            <p:ph type="title"/>
          </p:nvPr>
        </p:nvSpPr>
        <p:spPr>
          <a:xfrm>
            <a:off x="628650" y="365127"/>
            <a:ext cx="7886700" cy="664684"/>
          </a:xfrm>
        </p:spPr>
        <p:txBody>
          <a:bodyPr>
            <a:normAutofit/>
          </a:bodyPr>
          <a:lstStyle/>
          <a:p>
            <a:pPr algn="ctr"/>
            <a:r>
              <a:rPr lang="en-US" sz="2800" b="1" dirty="0">
                <a:latin typeface="Times New Roman" panose="02020603050405020304" pitchFamily="18" charset="0"/>
                <a:cs typeface="Times New Roman" panose="02020603050405020304" pitchFamily="18" charset="0"/>
              </a:rPr>
              <a:t>Literature Review </a:t>
            </a:r>
          </a:p>
        </p:txBody>
      </p:sp>
      <p:sp>
        <p:nvSpPr>
          <p:cNvPr id="3" name="Content Placeholder 2">
            <a:extLst>
              <a:ext uri="{FF2B5EF4-FFF2-40B4-BE49-F238E27FC236}">
                <a16:creationId xmlns:a16="http://schemas.microsoft.com/office/drawing/2014/main" id="{06FEA5FC-6BC3-4757-76D7-0A66B5883A18}"/>
              </a:ext>
            </a:extLst>
          </p:cNvPr>
          <p:cNvSpPr>
            <a:spLocks noGrp="1"/>
          </p:cNvSpPr>
          <p:nvPr>
            <p:ph idx="1"/>
          </p:nvPr>
        </p:nvSpPr>
        <p:spPr>
          <a:xfrm>
            <a:off x="477854" y="1055677"/>
            <a:ext cx="7886700" cy="5468644"/>
          </a:xfrm>
        </p:spPr>
        <p:txBody>
          <a:bodyPr>
            <a:normAutofit/>
          </a:bodyPr>
          <a:lstStyle/>
          <a:p>
            <a:pPr marL="0" indent="0" algn="just">
              <a:lnSpc>
                <a:spcPct val="150000"/>
              </a:lnSpc>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Hate speech is complex and multifaceted harmful or offensive content targeting individuals or groups. Existing literature reviews have generally focused on a particular category of hate speech, and to the best of their knowledge. The given paper systematically reviews textual hate speech detection systems and highlights their primary datasets, textual features, and machine learning models. The results of this literature review are integrated with content analysis, resulting in many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papers using different methods, algorithms, and technologies</a:t>
            </a:r>
            <a:r>
              <a:rPr lang="en-IN" sz="180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 to find out hate speech.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buNone/>
            </a:pPr>
            <a:r>
              <a:rPr lang="en-IN" sz="1300" dirty="0">
                <a:latin typeface="Times New Roman" panose="02020603050405020304" pitchFamily="18" charset="0"/>
                <a:ea typeface="Calibri" panose="020F0502020204030204" pitchFamily="34" charset="0"/>
                <a:cs typeface="Times New Roman" panose="02020603050405020304" pitchFamily="18" charset="0"/>
              </a:rPr>
              <a:t>[1]      </a:t>
            </a:r>
            <a:r>
              <a:rPr lang="en-US" sz="1300" dirty="0">
                <a:latin typeface="Times New Roman" panose="02020603050405020304" pitchFamily="18" charset="0"/>
                <a:cs typeface="Times New Roman" panose="02020603050405020304" pitchFamily="18" charset="0"/>
              </a:rPr>
              <a:t>M. Bouazizi, H. Watanabe, and T. Ohtsuki, "Hate Speech on Twitter: A Pragmatic Approach to Collect Hateful and Offensive Expressions and Perform Hate Speech Detection," in IEEE Access, vol. 6, pp. 13825-13835, 2018, DOI: 10.1109/ACCESS.2018.2806394</a:t>
            </a:r>
            <a:endParaRPr lang="en-IN" sz="13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300" dirty="0">
                <a:latin typeface="Times New Roman" panose="02020603050405020304" pitchFamily="18" charset="0"/>
                <a:ea typeface="Calibri" panose="020F0502020204030204" pitchFamily="34" charset="0"/>
                <a:cs typeface="Times New Roman" panose="02020603050405020304" pitchFamily="18" charset="0"/>
              </a:rPr>
              <a:t>[2]      </a:t>
            </a:r>
            <a:r>
              <a:rPr lang="en-IN" sz="1300" dirty="0">
                <a:latin typeface="Times New Roman" panose="02020603050405020304" pitchFamily="18" charset="0"/>
                <a:cs typeface="Times New Roman" panose="02020603050405020304" pitchFamily="18" charset="0"/>
              </a:rPr>
              <a:t>A. Shekhar and M. Venkatesan, "A Bag-of-Phonetic-Codes Model for Cyber-Bullying Detection in Twitter," 2018 International Conference on Current Trends towards Converging Technologies (ICCTCT), 2018, pp. 1-7, DOI: 10.1109/ICCTCT.2018.8550938. </a:t>
            </a:r>
            <a:endParaRPr lang="en-IN" sz="1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buNone/>
            </a:pPr>
            <a:endParaRPr lang="en-IN" sz="14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Google Shape;93;p1">
            <a:extLst>
              <a:ext uri="{FF2B5EF4-FFF2-40B4-BE49-F238E27FC236}">
                <a16:creationId xmlns:a16="http://schemas.microsoft.com/office/drawing/2014/main" id="{C2A8795C-C89A-7AD1-B58D-FE510494FB2B}"/>
              </a:ext>
            </a:extLst>
          </p:cNvPr>
          <p:cNvSpPr/>
          <p:nvPr/>
        </p:nvSpPr>
        <p:spPr>
          <a:xfrm>
            <a:off x="115410" y="118770"/>
            <a:ext cx="8895425"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75CB691D-F9EB-642F-5927-6149B57ED80F}"/>
              </a:ext>
            </a:extLst>
          </p:cNvPr>
          <p:cNvSpPr/>
          <p:nvPr/>
        </p:nvSpPr>
        <p:spPr>
          <a:xfrm>
            <a:off x="8007658" y="6219031"/>
            <a:ext cx="443884" cy="412588"/>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5</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853854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AF08-582C-A1F8-2287-AA299E433870}"/>
              </a:ext>
            </a:extLst>
          </p:cNvPr>
          <p:cNvSpPr>
            <a:spLocks noGrp="1"/>
          </p:cNvSpPr>
          <p:nvPr>
            <p:ph type="title"/>
          </p:nvPr>
        </p:nvSpPr>
        <p:spPr>
          <a:xfrm>
            <a:off x="628650" y="365126"/>
            <a:ext cx="7886700" cy="886625"/>
          </a:xfrm>
        </p:spPr>
        <p:txBody>
          <a:bodyPr>
            <a:normAutofit/>
          </a:bodyPr>
          <a:lstStyle/>
          <a:p>
            <a:pPr algn="ctr"/>
            <a:r>
              <a:rPr lang="en-US" sz="2400" b="1"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F1694D41-3240-4426-EE0C-BD903D610151}"/>
              </a:ext>
            </a:extLst>
          </p:cNvPr>
          <p:cNvSpPr>
            <a:spLocks noGrp="1"/>
          </p:cNvSpPr>
          <p:nvPr>
            <p:ph idx="1"/>
          </p:nvPr>
        </p:nvSpPr>
        <p:spPr>
          <a:xfrm>
            <a:off x="628650" y="1589103"/>
            <a:ext cx="7886700" cy="4587860"/>
          </a:xfrm>
        </p:spPr>
        <p:txBody>
          <a:bodyPr>
            <a:normAutofit/>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The main objective of the work is :</a:t>
            </a:r>
          </a:p>
          <a:p>
            <a:pPr lvl="1" algn="just">
              <a:lnSpc>
                <a:spcPct val="107000"/>
              </a:lnSpc>
              <a:spcAft>
                <a:spcPts val="4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Hate Speech detection using Natural Language Processing and</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Machine Learning algorithms.</a:t>
            </a:r>
            <a:endParaRPr lang="en-US" sz="1800" dirty="0">
              <a:latin typeface="Times New Roman" panose="02020603050405020304" pitchFamily="18" charset="0"/>
              <a:cs typeface="Times New Roman" panose="02020603050405020304" pitchFamily="18" charset="0"/>
            </a:endParaRPr>
          </a:p>
          <a:p>
            <a:pPr lvl="1" algn="just">
              <a:lnSpc>
                <a:spcPct val="107000"/>
              </a:lnSpc>
              <a:spcAft>
                <a:spcPts val="400"/>
              </a:spcAft>
            </a:pPr>
            <a:r>
              <a:rPr lang="en-US" sz="1800" dirty="0">
                <a:latin typeface="Times New Roman" panose="02020603050405020304" pitchFamily="18" charset="0"/>
                <a:cs typeface="Times New Roman" panose="02020603050405020304" pitchFamily="18" charset="0"/>
              </a:rPr>
              <a:t>Classify tweets into two classes based on sentiment analysis.</a:t>
            </a:r>
          </a:p>
        </p:txBody>
      </p:sp>
      <p:sp>
        <p:nvSpPr>
          <p:cNvPr id="4" name="Google Shape;93;p1">
            <a:extLst>
              <a:ext uri="{FF2B5EF4-FFF2-40B4-BE49-F238E27FC236}">
                <a16:creationId xmlns:a16="http://schemas.microsoft.com/office/drawing/2014/main" id="{C800B379-AA36-2DF1-A480-65D9230C0340}"/>
              </a:ext>
            </a:extLst>
          </p:cNvPr>
          <p:cNvSpPr/>
          <p:nvPr/>
        </p:nvSpPr>
        <p:spPr>
          <a:xfrm>
            <a:off x="115410" y="118770"/>
            <a:ext cx="8895425"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4DC01F98-7F9A-29A3-4868-1ECD851FD1A7}"/>
              </a:ext>
            </a:extLst>
          </p:cNvPr>
          <p:cNvSpPr/>
          <p:nvPr/>
        </p:nvSpPr>
        <p:spPr>
          <a:xfrm>
            <a:off x="8123068" y="6241002"/>
            <a:ext cx="392282" cy="399495"/>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6</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92655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1E2A1-0651-F303-7493-006C8C379911}"/>
              </a:ext>
            </a:extLst>
          </p:cNvPr>
          <p:cNvSpPr>
            <a:spLocks noGrp="1"/>
          </p:cNvSpPr>
          <p:nvPr>
            <p:ph type="title"/>
          </p:nvPr>
        </p:nvSpPr>
        <p:spPr>
          <a:xfrm>
            <a:off x="628650" y="230820"/>
            <a:ext cx="7886700" cy="575968"/>
          </a:xfrm>
        </p:spPr>
        <p:txBody>
          <a:bodyPr>
            <a:normAutofit/>
          </a:bodyPr>
          <a:lstStyle/>
          <a:p>
            <a:pPr algn="ctr"/>
            <a:r>
              <a:rPr lang="en-US" sz="21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E390306-BFC6-E8AD-D9FF-A1A3E0AEE920}"/>
              </a:ext>
            </a:extLst>
          </p:cNvPr>
          <p:cNvSpPr>
            <a:spLocks noGrp="1"/>
          </p:cNvSpPr>
          <p:nvPr>
            <p:ph idx="1"/>
          </p:nvPr>
        </p:nvSpPr>
        <p:spPr>
          <a:xfrm>
            <a:off x="628650" y="719091"/>
            <a:ext cx="7886700" cy="5761608"/>
          </a:xfrm>
        </p:spPr>
        <p:txBody>
          <a:bodyPr>
            <a:normAutofit/>
          </a:bodyPr>
          <a:lstStyle/>
          <a:p>
            <a:pPr marL="0" indent="0" algn="just">
              <a:lnSpc>
                <a:spcPct val="100000"/>
              </a:lnSpc>
              <a:buNone/>
            </a:pPr>
            <a:r>
              <a:rPr lang="en-US" sz="2000" b="1" dirty="0">
                <a:latin typeface="Times New Roman" panose="02020603050405020304" pitchFamily="18" charset="0"/>
                <a:cs typeface="Times New Roman" panose="02020603050405020304" pitchFamily="18" charset="0"/>
              </a:rPr>
              <a:t>Hate Speech :</a:t>
            </a:r>
          </a:p>
          <a:p>
            <a:pPr algn="just">
              <a:lnSpc>
                <a:spcPct val="100000"/>
              </a:lnSpc>
            </a:pPr>
            <a:endParaRPr lang="en-US" sz="3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Hate speech is speech that attacks a person or group on the basis of attributes such as race religion, ethnic origin, national origin, gender, disability, or sexual orientation.</a:t>
            </a:r>
          </a:p>
          <a:p>
            <a:pPr algn="just">
              <a:lnSpc>
                <a:spcPct val="100000"/>
              </a:lnSpc>
            </a:pPr>
            <a:r>
              <a:rPr lang="en-US" sz="1800" dirty="0">
                <a:latin typeface="Times New Roman" panose="02020603050405020304" pitchFamily="18" charset="0"/>
                <a:cs typeface="Times New Roman" panose="02020603050405020304" pitchFamily="18" charset="0"/>
              </a:rPr>
              <a:t>In the face of the popularization of social media such as Facebook, Twitter, Instagram, and Tik Tok, communication between people has become faster and easier. In these communication mechanisms, people can express their feelings, criticism, opinions, achievements, etc.</a:t>
            </a:r>
          </a:p>
          <a:p>
            <a:pPr algn="just">
              <a:lnSpc>
                <a:spcPct val="100000"/>
              </a:lnSpc>
            </a:pPr>
            <a:r>
              <a:rPr lang="en-US" sz="1800" dirty="0">
                <a:latin typeface="Times New Roman" panose="02020603050405020304" pitchFamily="18" charset="0"/>
                <a:cs typeface="Times New Roman" panose="02020603050405020304" pitchFamily="18" charset="0"/>
              </a:rPr>
              <a:t>The big problem with this relies on the fact that the offense is presented to individuals or groups and this can be potentially harmful to them.</a:t>
            </a:r>
          </a:p>
        </p:txBody>
      </p:sp>
      <p:sp>
        <p:nvSpPr>
          <p:cNvPr id="4" name="Google Shape;93;p1">
            <a:extLst>
              <a:ext uri="{FF2B5EF4-FFF2-40B4-BE49-F238E27FC236}">
                <a16:creationId xmlns:a16="http://schemas.microsoft.com/office/drawing/2014/main" id="{B96110CB-5BFA-9674-EC66-6D3688E472B9}"/>
              </a:ext>
            </a:extLst>
          </p:cNvPr>
          <p:cNvSpPr/>
          <p:nvPr/>
        </p:nvSpPr>
        <p:spPr>
          <a:xfrm>
            <a:off x="97654" y="109891"/>
            <a:ext cx="8913181"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600" dirty="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A4A36E6A-79B3-20A3-FE0B-B5881CACAC8F}"/>
              </a:ext>
            </a:extLst>
          </p:cNvPr>
          <p:cNvSpPr/>
          <p:nvPr/>
        </p:nvSpPr>
        <p:spPr>
          <a:xfrm>
            <a:off x="8096435" y="6138909"/>
            <a:ext cx="418915" cy="403933"/>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7</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412213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690D-2C71-F367-EC40-252FBC319DB5}"/>
              </a:ext>
            </a:extLst>
          </p:cNvPr>
          <p:cNvSpPr txBox="1">
            <a:spLocks/>
          </p:cNvSpPr>
          <p:nvPr/>
        </p:nvSpPr>
        <p:spPr>
          <a:xfrm>
            <a:off x="628650" y="230820"/>
            <a:ext cx="7886700" cy="57596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a:latin typeface="Times New Roman" panose="02020603050405020304" pitchFamily="18" charset="0"/>
                <a:cs typeface="Times New Roman" panose="02020603050405020304" pitchFamily="18" charset="0"/>
              </a:rPr>
              <a:t>INTRODUCTION</a:t>
            </a:r>
            <a:endParaRPr lang="en-US" sz="2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7EBB39F-9F14-383D-43B1-EBFE3E6679E9}"/>
              </a:ext>
            </a:extLst>
          </p:cNvPr>
          <p:cNvSpPr txBox="1">
            <a:spLocks/>
          </p:cNvSpPr>
          <p:nvPr/>
        </p:nvSpPr>
        <p:spPr>
          <a:xfrm>
            <a:off x="628650" y="719091"/>
            <a:ext cx="7886700" cy="5761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endParaRPr lang="en-US" sz="800" b="1" dirty="0">
              <a:latin typeface="Times New Roman" panose="02020603050405020304" pitchFamily="18" charset="0"/>
              <a:cs typeface="Times New Roman" panose="02020603050405020304" pitchFamily="18" charset="0"/>
            </a:endParaRPr>
          </a:p>
          <a:p>
            <a:pPr marL="0" indent="0" algn="just">
              <a:lnSpc>
                <a:spcPct val="100000"/>
              </a:lnSpc>
              <a:buFont typeface="Arial" panose="020B0604020202020204" pitchFamily="34" charset="0"/>
              <a:buNone/>
            </a:pPr>
            <a:r>
              <a:rPr lang="en-US" sz="2200" b="1" dirty="0">
                <a:latin typeface="Times New Roman" panose="02020603050405020304" pitchFamily="18" charset="0"/>
                <a:cs typeface="Times New Roman" panose="02020603050405020304" pitchFamily="18" charset="0"/>
              </a:rPr>
              <a:t>Natural Language Processing:</a:t>
            </a:r>
          </a:p>
          <a:p>
            <a:pPr marL="0" indent="0" algn="just">
              <a:lnSpc>
                <a:spcPct val="100000"/>
              </a:lnSpc>
              <a:buFont typeface="Arial" panose="020B0604020202020204" pitchFamily="34" charset="0"/>
              <a:buNone/>
            </a:pPr>
            <a:r>
              <a:rPr lang="en-US" sz="1500" dirty="0">
                <a:solidFill>
                  <a:srgbClr val="292929"/>
                </a:solidFill>
                <a:latin typeface="Times New Roman" panose="02020603050405020304" pitchFamily="18" charset="0"/>
                <a:cs typeface="Times New Roman" panose="02020603050405020304" pitchFamily="18" charset="0"/>
              </a:rPr>
              <a:t>	</a:t>
            </a:r>
            <a:r>
              <a:rPr lang="en-US" sz="1600" dirty="0">
                <a:solidFill>
                  <a:srgbClr val="292929"/>
                </a:solidFill>
                <a:latin typeface="Times New Roman" panose="02020603050405020304" pitchFamily="18" charset="0"/>
                <a:cs typeface="Times New Roman" panose="02020603050405020304" pitchFamily="18" charset="0"/>
              </a:rPr>
              <a:t>NLP is a field in machine learning with the ability of a computer to understand, analyze, manipulate, and potentially generate human language.</a:t>
            </a:r>
          </a:p>
          <a:p>
            <a:pPr marL="0" indent="0" algn="just">
              <a:lnSpc>
                <a:spcPct val="100000"/>
              </a:lnSpc>
              <a:buFont typeface="Arial" panose="020B0604020202020204" pitchFamily="34" charset="0"/>
              <a:buNone/>
            </a:pPr>
            <a:r>
              <a:rPr lang="en-US" sz="1600" dirty="0">
                <a:solidFill>
                  <a:srgbClr val="BDC1C6"/>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Its goal is to build systems that can make sense of text and automatically perform tasks like translation, spell check, or topic classification</a:t>
            </a:r>
            <a:endParaRPr lang="en-US" sz="1600" b="1"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sz="1500" b="1" dirty="0">
                <a:solidFill>
                  <a:srgbClr val="292929"/>
                </a:solidFill>
                <a:latin typeface="Times New Roman" panose="02020603050405020304" pitchFamily="18" charset="0"/>
                <a:cs typeface="Times New Roman" panose="02020603050405020304" pitchFamily="18" charset="0"/>
              </a:rPr>
              <a:t>NLP in Real Life		Example</a:t>
            </a:r>
            <a:endParaRPr lang="en-US" sz="1500" dirty="0">
              <a:solidFill>
                <a:srgbClr val="292929"/>
              </a:solidFill>
              <a:latin typeface="Times New Roman" panose="02020603050405020304" pitchFamily="18" charset="0"/>
              <a:cs typeface="Times New Roman" panose="02020603050405020304" pitchFamily="18" charset="0"/>
            </a:endParaRPr>
          </a:p>
          <a:p>
            <a:pPr lvl="1" algn="just"/>
            <a:r>
              <a:rPr lang="en-US" sz="1450" dirty="0">
                <a:solidFill>
                  <a:srgbClr val="292929"/>
                </a:solidFill>
                <a:latin typeface="Times New Roman" panose="02020603050405020304" pitchFamily="18" charset="0"/>
                <a:cs typeface="Times New Roman" panose="02020603050405020304" pitchFamily="18" charset="0"/>
              </a:rPr>
              <a:t>Information Retrieval	Google finds relevant and similar results</a:t>
            </a:r>
          </a:p>
          <a:p>
            <a:pPr lvl="1" algn="just"/>
            <a:r>
              <a:rPr lang="en-US" sz="1450" dirty="0">
                <a:solidFill>
                  <a:srgbClr val="292929"/>
                </a:solidFill>
                <a:latin typeface="Times New Roman" panose="02020603050405020304" pitchFamily="18" charset="0"/>
                <a:cs typeface="Times New Roman" panose="02020603050405020304" pitchFamily="18" charset="0"/>
              </a:rPr>
              <a:t>Machine Translation	Google Translate translates language from one language to another.</a:t>
            </a:r>
          </a:p>
          <a:p>
            <a:pPr lvl="1" algn="just"/>
            <a:r>
              <a:rPr lang="en-US" sz="1450" dirty="0">
                <a:solidFill>
                  <a:srgbClr val="292929"/>
                </a:solidFill>
                <a:latin typeface="Times New Roman" panose="02020603050405020304" pitchFamily="18" charset="0"/>
                <a:cs typeface="Times New Roman" panose="02020603050405020304" pitchFamily="18" charset="0"/>
              </a:rPr>
              <a:t>Text Simplification	Simplifies the meaning of sentences. </a:t>
            </a:r>
          </a:p>
          <a:p>
            <a:pPr lvl="1" algn="just"/>
            <a:r>
              <a:rPr lang="en-US" sz="1450" dirty="0">
                <a:solidFill>
                  <a:srgbClr val="292929"/>
                </a:solidFill>
                <a:latin typeface="Times New Roman" panose="02020603050405020304" pitchFamily="18" charset="0"/>
                <a:cs typeface="Times New Roman" panose="02020603050405020304" pitchFamily="18" charset="0"/>
              </a:rPr>
              <a:t>Sentiment Analysis	Hater News gives us the sentiment of the user.</a:t>
            </a:r>
          </a:p>
          <a:p>
            <a:pPr lvl="1" algn="just"/>
            <a:r>
              <a:rPr lang="en-US" sz="1450" dirty="0">
                <a:solidFill>
                  <a:srgbClr val="292929"/>
                </a:solidFill>
                <a:latin typeface="Times New Roman" panose="02020603050405020304" pitchFamily="18" charset="0"/>
                <a:cs typeface="Times New Roman" panose="02020603050405020304" pitchFamily="18" charset="0"/>
              </a:rPr>
              <a:t>Text Summarization	It gives a summary of sentences.</a:t>
            </a:r>
          </a:p>
          <a:p>
            <a:pPr lvl="1" algn="just"/>
            <a:r>
              <a:rPr lang="en-US" sz="1450" dirty="0">
                <a:solidFill>
                  <a:srgbClr val="292929"/>
                </a:solidFill>
                <a:latin typeface="Times New Roman" panose="02020603050405020304" pitchFamily="18" charset="0"/>
                <a:cs typeface="Times New Roman" panose="02020603050405020304" pitchFamily="18" charset="0"/>
              </a:rPr>
              <a:t>Spam Filter		Gmail filters spam emails separately.</a:t>
            </a:r>
          </a:p>
          <a:p>
            <a:pPr lvl="1" algn="just"/>
            <a:r>
              <a:rPr lang="en-US" sz="1450" dirty="0">
                <a:solidFill>
                  <a:srgbClr val="292929"/>
                </a:solidFill>
                <a:latin typeface="Times New Roman" panose="02020603050405020304" pitchFamily="18" charset="0"/>
                <a:cs typeface="Times New Roman" panose="02020603050405020304" pitchFamily="18" charset="0"/>
              </a:rPr>
              <a:t>Auto-Predict		Google Search predicts user search results.</a:t>
            </a:r>
          </a:p>
          <a:p>
            <a:pPr marL="0" indent="0" algn="just">
              <a:lnSpc>
                <a:spcPct val="150000"/>
              </a:lnSpc>
              <a:buFont typeface="Arial" panose="020B0604020202020204" pitchFamily="34" charset="0"/>
              <a:buNone/>
            </a:pPr>
            <a:r>
              <a:rPr lang="en-US" sz="1600" b="1" dirty="0">
                <a:solidFill>
                  <a:srgbClr val="292929"/>
                </a:solidFill>
                <a:latin typeface="Times New Roman" panose="02020603050405020304" pitchFamily="18" charset="0"/>
                <a:cs typeface="Times New Roman" panose="02020603050405020304" pitchFamily="18" charset="0"/>
              </a:rPr>
              <a:t>Natural Language Toolkit(NLTK)</a:t>
            </a:r>
            <a:r>
              <a:rPr lang="en-US" sz="1600" dirty="0">
                <a:solidFill>
                  <a:srgbClr val="292929"/>
                </a:solidFill>
                <a:latin typeface="Times New Roman" panose="02020603050405020304" pitchFamily="18" charset="0"/>
                <a:cs typeface="Times New Roman" panose="02020603050405020304" pitchFamily="18" charset="0"/>
              </a:rPr>
              <a:t>: </a:t>
            </a:r>
            <a:r>
              <a:rPr lang="en-US" sz="1500" dirty="0">
                <a:solidFill>
                  <a:srgbClr val="292929"/>
                </a:solidFill>
                <a:latin typeface="Times New Roman" panose="02020603050405020304" pitchFamily="18" charset="0"/>
                <a:cs typeface="Times New Roman" panose="02020603050405020304" pitchFamily="18" charset="0"/>
              </a:rPr>
              <a:t>NLTK is a popular open-source package in Python. Rather than building all tools from scratch, NLTK provides all common NLP Tasks.</a:t>
            </a:r>
            <a:endParaRPr lang="en-IN" sz="15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Google Shape;93;p1">
            <a:extLst>
              <a:ext uri="{FF2B5EF4-FFF2-40B4-BE49-F238E27FC236}">
                <a16:creationId xmlns:a16="http://schemas.microsoft.com/office/drawing/2014/main" id="{DA4EDF92-96C6-0BF0-474B-C05F58C4AF5D}"/>
              </a:ext>
            </a:extLst>
          </p:cNvPr>
          <p:cNvSpPr/>
          <p:nvPr/>
        </p:nvSpPr>
        <p:spPr>
          <a:xfrm>
            <a:off x="230819" y="109891"/>
            <a:ext cx="8780016"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600" dirty="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DD135395-4E09-1198-D633-3DE670680E47}"/>
              </a:ext>
            </a:extLst>
          </p:cNvPr>
          <p:cNvSpPr/>
          <p:nvPr/>
        </p:nvSpPr>
        <p:spPr>
          <a:xfrm>
            <a:off x="7829550" y="6219031"/>
            <a:ext cx="342900" cy="342900"/>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8</a:t>
            </a:r>
            <a:endParaRPr sz="1050"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99878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C1A281-6BB7-B5EF-006E-32540EFEB429}"/>
              </a:ext>
            </a:extLst>
          </p:cNvPr>
          <p:cNvSpPr>
            <a:spLocks noGrp="1"/>
          </p:cNvSpPr>
          <p:nvPr>
            <p:ph idx="1"/>
          </p:nvPr>
        </p:nvSpPr>
        <p:spPr>
          <a:xfrm>
            <a:off x="477730" y="603682"/>
            <a:ext cx="7886700" cy="591252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cxnSp>
        <p:nvCxnSpPr>
          <p:cNvPr id="5" name="Straight Connector 4">
            <a:extLst>
              <a:ext uri="{FF2B5EF4-FFF2-40B4-BE49-F238E27FC236}">
                <a16:creationId xmlns:a16="http://schemas.microsoft.com/office/drawing/2014/main" id="{EEC365F5-1CCC-65A2-8FD3-0BB18D972C00}"/>
              </a:ext>
            </a:extLst>
          </p:cNvPr>
          <p:cNvCxnSpPr>
            <a:cxnSpLocks/>
          </p:cNvCxnSpPr>
          <p:nvPr/>
        </p:nvCxnSpPr>
        <p:spPr>
          <a:xfrm>
            <a:off x="97654" y="3000652"/>
            <a:ext cx="8913181"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Google Shape;93;p1">
            <a:extLst>
              <a:ext uri="{FF2B5EF4-FFF2-40B4-BE49-F238E27FC236}">
                <a16:creationId xmlns:a16="http://schemas.microsoft.com/office/drawing/2014/main" id="{CF846230-0B19-13AD-8DC7-3D99B9A1A9B3}"/>
              </a:ext>
            </a:extLst>
          </p:cNvPr>
          <p:cNvSpPr/>
          <p:nvPr/>
        </p:nvSpPr>
        <p:spPr>
          <a:xfrm>
            <a:off x="97654" y="109891"/>
            <a:ext cx="8913181" cy="6584952"/>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600" dirty="0">
              <a:solidFill>
                <a:schemeClr val="lt1"/>
              </a:solidFill>
              <a:latin typeface="Times New Roman"/>
              <a:ea typeface="Times New Roman"/>
              <a:cs typeface="Times New Roman"/>
              <a:sym typeface="Times New Roman"/>
            </a:endParaRPr>
          </a:p>
        </p:txBody>
      </p:sp>
      <p:cxnSp>
        <p:nvCxnSpPr>
          <p:cNvPr id="10" name="Straight Connector 9">
            <a:extLst>
              <a:ext uri="{FF2B5EF4-FFF2-40B4-BE49-F238E27FC236}">
                <a16:creationId xmlns:a16="http://schemas.microsoft.com/office/drawing/2014/main" id="{63B57C44-58CA-C623-6352-14C77BCFAEA5}"/>
              </a:ext>
            </a:extLst>
          </p:cNvPr>
          <p:cNvCxnSpPr/>
          <p:nvPr/>
        </p:nvCxnSpPr>
        <p:spPr>
          <a:xfrm>
            <a:off x="97654" y="3710866"/>
            <a:ext cx="885103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4382710-C12B-B6C7-686B-022AFD0988BF}"/>
              </a:ext>
            </a:extLst>
          </p:cNvPr>
          <p:cNvSpPr txBox="1"/>
          <p:nvPr/>
        </p:nvSpPr>
        <p:spPr>
          <a:xfrm>
            <a:off x="2556769" y="3098307"/>
            <a:ext cx="4136994"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METHODOLOGY</a:t>
            </a:r>
          </a:p>
        </p:txBody>
      </p:sp>
      <p:cxnSp>
        <p:nvCxnSpPr>
          <p:cNvPr id="13" name="Straight Connector 12">
            <a:extLst>
              <a:ext uri="{FF2B5EF4-FFF2-40B4-BE49-F238E27FC236}">
                <a16:creationId xmlns:a16="http://schemas.microsoft.com/office/drawing/2014/main" id="{BC08C5B9-1665-5D7F-B7B6-951142610BB3}"/>
              </a:ext>
            </a:extLst>
          </p:cNvPr>
          <p:cNvCxnSpPr/>
          <p:nvPr/>
        </p:nvCxnSpPr>
        <p:spPr>
          <a:xfrm flipH="1">
            <a:off x="97654" y="3000652"/>
            <a:ext cx="21306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D9CD825-456D-6581-27EA-0FB4782F6202}"/>
              </a:ext>
            </a:extLst>
          </p:cNvPr>
          <p:cNvSpPr/>
          <p:nvPr/>
        </p:nvSpPr>
        <p:spPr>
          <a:xfrm>
            <a:off x="97654" y="2858611"/>
            <a:ext cx="8913181" cy="9987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METHODOLOGY</a:t>
            </a:r>
          </a:p>
        </p:txBody>
      </p:sp>
      <p:sp>
        <p:nvSpPr>
          <p:cNvPr id="15" name="Google Shape;94;p1">
            <a:extLst>
              <a:ext uri="{FF2B5EF4-FFF2-40B4-BE49-F238E27FC236}">
                <a16:creationId xmlns:a16="http://schemas.microsoft.com/office/drawing/2014/main" id="{14F4F57C-7A9D-A9B5-195C-D2093249DE8F}"/>
              </a:ext>
            </a:extLst>
          </p:cNvPr>
          <p:cNvSpPr/>
          <p:nvPr/>
        </p:nvSpPr>
        <p:spPr>
          <a:xfrm>
            <a:off x="8148869" y="6124259"/>
            <a:ext cx="507691" cy="462972"/>
          </a:xfrm>
          <a:prstGeom prst="ellipse">
            <a:avLst/>
          </a:prstGeom>
          <a:solidFill>
            <a:srgbClr val="D34817"/>
          </a:solidFill>
          <a:ln>
            <a:noFill/>
          </a:ln>
        </p:spPr>
        <p:txBody>
          <a:bodyPr spcFirstLastPara="1" wrap="square" lIns="0" tIns="0" rIns="0" bIns="0" anchor="ctr" anchorCtr="1">
            <a:noAutofit/>
          </a:bodyPr>
          <a:lstStyle/>
          <a:p>
            <a:pPr algn="ctr">
              <a:buClr>
                <a:srgbClr val="FFFFFF"/>
              </a:buClr>
              <a:buSzPts val="1400"/>
            </a:pPr>
            <a:r>
              <a:rPr lang="en-US" sz="1050" dirty="0">
                <a:solidFill>
                  <a:srgbClr val="FFFFFF"/>
                </a:solidFill>
                <a:latin typeface="Libre Franklin"/>
                <a:ea typeface="Libre Franklin"/>
                <a:cs typeface="Libre Franklin"/>
                <a:sym typeface="Libre Franklin"/>
              </a:rPr>
              <a:t>9</a:t>
            </a:r>
            <a:endParaRPr sz="1050" dirty="0">
              <a:solidFill>
                <a:srgbClr val="FFFFFF"/>
              </a:solidFill>
              <a:latin typeface="Libre Franklin"/>
              <a:ea typeface="Libre Franklin"/>
              <a:cs typeface="Libre Franklin"/>
              <a:sym typeface="Libre Franklin"/>
            </a:endParaRPr>
          </a:p>
        </p:txBody>
      </p:sp>
      <p:sp>
        <p:nvSpPr>
          <p:cNvPr id="16" name="Rectangle 15">
            <a:extLst>
              <a:ext uri="{FF2B5EF4-FFF2-40B4-BE49-F238E27FC236}">
                <a16:creationId xmlns:a16="http://schemas.microsoft.com/office/drawing/2014/main" id="{F31BEB57-BDCF-D9E6-DB84-169B6EBCCEA4}"/>
              </a:ext>
            </a:extLst>
          </p:cNvPr>
          <p:cNvSpPr/>
          <p:nvPr/>
        </p:nvSpPr>
        <p:spPr>
          <a:xfrm>
            <a:off x="97654" y="2849732"/>
            <a:ext cx="8913181" cy="100317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42930964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5843</TotalTime>
  <Words>2276</Words>
  <Application>Microsoft Office PowerPoint</Application>
  <PresentationFormat>On-screen Show (4:3)</PresentationFormat>
  <Paragraphs>336</Paragraphs>
  <Slides>48</Slides>
  <Notes>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Arial</vt:lpstr>
      <vt:lpstr>Baskerville Old Face</vt:lpstr>
      <vt:lpstr>Calibri</vt:lpstr>
      <vt:lpstr>Calibri Light</vt:lpstr>
      <vt:lpstr>Cambria Math</vt:lpstr>
      <vt:lpstr>inter-bold</vt:lpstr>
      <vt:lpstr>inter-regular</vt:lpstr>
      <vt:lpstr>Libre Franklin</vt:lpstr>
      <vt:lpstr>Times New Roman</vt:lpstr>
      <vt:lpstr>Office Theme</vt:lpstr>
      <vt:lpstr>Bitmap Image</vt:lpstr>
      <vt:lpstr>PowerPoint Presentation</vt:lpstr>
      <vt:lpstr>Status of DRC</vt:lpstr>
      <vt:lpstr>OUTLINE OF THE PRESENTATION</vt:lpstr>
      <vt:lpstr>ABSTRACT</vt:lpstr>
      <vt:lpstr>Literature Review </vt:lpstr>
      <vt:lpstr>OBJECTIVE</vt:lpstr>
      <vt:lpstr>INTRODUCTION</vt:lpstr>
      <vt:lpstr>PowerPoint Presentation</vt:lpstr>
      <vt:lpstr>PowerPoint Presentation</vt:lpstr>
      <vt:lpstr>EXISTING SYSTEM</vt:lpstr>
      <vt:lpstr>PROPOSED SYSTEM</vt:lpstr>
      <vt:lpstr>SOFTWARE AND HARDWARE REQUIREMENTS</vt:lpstr>
      <vt:lpstr>DATASET DESCRIPTION</vt:lpstr>
      <vt:lpstr>PowerPoint Presentation</vt:lpstr>
      <vt:lpstr>Algorithm</vt:lpstr>
      <vt:lpstr>PowerPoint Presentation</vt:lpstr>
      <vt:lpstr>PowerPoint Presentation</vt:lpstr>
      <vt:lpstr>PowerPoint Presentation</vt:lpstr>
      <vt:lpstr>PowerPoint Presentation</vt:lpstr>
      <vt:lpstr>PowerPoint Presentation</vt:lpstr>
      <vt:lpstr>Working of Naïve Bayes' Classifier:</vt:lpstr>
      <vt:lpstr>PowerPoint Presentation</vt:lpstr>
      <vt:lpstr>PowerPoint Presentation</vt:lpstr>
      <vt:lpstr>Block Diagram</vt:lpstr>
      <vt:lpstr>PowerPoint Presentation</vt:lpstr>
      <vt:lpstr>USE CASE DIAGRAM</vt:lpstr>
      <vt:lpstr>SEQUENCE DIAGRAM</vt:lpstr>
      <vt:lpstr>CLASS DIAGRAM</vt:lpstr>
      <vt:lpstr>ACTIVITY DIAGRAM</vt:lpstr>
      <vt:lpstr>Output Screens</vt:lpstr>
      <vt:lpstr>PowerPoint Presentation</vt:lpstr>
      <vt:lpstr>PowerPoint Presentation</vt:lpstr>
      <vt:lpstr>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CASES:</vt:lpstr>
      <vt:lpstr>PowerPoint Presentation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Gayatri Vidya Parishad College of Engineering ( Autonomous) Madhurawada, Visakhapatnam-530048</dc:title>
  <dc:creator>mayuri beri</dc:creator>
  <cp:lastModifiedBy>Vinod Kumar Gorle</cp:lastModifiedBy>
  <cp:revision>211</cp:revision>
  <dcterms:created xsi:type="dcterms:W3CDTF">2022-06-08T05:36:28Z</dcterms:created>
  <dcterms:modified xsi:type="dcterms:W3CDTF">2022-10-14T06:04:47Z</dcterms:modified>
</cp:coreProperties>
</file>